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58" r:id="rId3"/>
    <p:sldId id="273" r:id="rId4"/>
    <p:sldId id="274" r:id="rId5"/>
    <p:sldId id="27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60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9A4"/>
    <a:srgbClr val="9E3095"/>
    <a:srgbClr val="E6EAF0"/>
    <a:srgbClr val="F0F0F0"/>
    <a:srgbClr val="668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94578"/>
  </p:normalViewPr>
  <p:slideViewPr>
    <p:cSldViewPr snapToGrid="0" snapToObjects="1" showGuides="1">
      <p:cViewPr varScale="1">
        <p:scale>
          <a:sx n="102" d="100"/>
          <a:sy n="102" d="100"/>
        </p:scale>
        <p:origin x="144" y="38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8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023D-DC46-5F40-84EC-B401BA101AED}" type="datetimeFigureOut">
              <a:rPr lang="nb-NO" smtClean="0"/>
              <a:t>29.09.2023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6259-31FE-5348-9D95-0C86CA520D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Hvorfor mener HDIR at IKT-opplæring er viktig??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 </a:t>
            </a: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Ordningen er etablert for å gi IKT-opplæring som kan heve den digitale kompetansen i målgruppen for å: Motvirke ensomhet og redusere digitalt utenforskap ved å legge til rette for møteplasser og samhandling som kan bidra til å vedlikeholde og styrke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Work Sans" pitchFamily="2" charset="0"/>
              </a:rPr>
              <a:t>eldres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 muligheter for å opprettholde sosiale nettverk. Bedre den digitale helsekompetansen slik at eldre kan tilegne seg helseinformasjon på nett via pc, nettbrett, smarttelefon og annet. Gjøre eldre bedre i stand til å motta digitale helsetjenester (eksempelvis via videokonsultasjon og e-konsultasjon) gjennom økt mestring og bedre brukeropplevelse</a:t>
            </a:r>
          </a:p>
          <a:p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Modul 3:</a:t>
            </a: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- Nå er første og andre modul ferdig. Ta en oppsummering av hva de lærte seg sist. Har de brukt noe av det de lærte forrige gang? Hva har vært vanskelig? </a:t>
            </a:r>
          </a:p>
          <a:p>
            <a:pPr marL="171450" indent="-171450">
              <a:buFontTx/>
              <a:buChar char="-"/>
            </a:pPr>
            <a:r>
              <a:rPr lang="nb-NO" dirty="0"/>
              <a:t>Repetisjon er viktig!</a:t>
            </a:r>
          </a:p>
          <a:p>
            <a:pPr marL="171450" indent="-171450">
              <a:buFontTx/>
              <a:buChar char="-"/>
            </a:pPr>
            <a:r>
              <a:rPr lang="nb-NO" dirty="0"/>
              <a:t>Etter endt kurs, Modul 3, skal alle ha logget seg inn på </a:t>
            </a:r>
            <a:r>
              <a:rPr lang="nb-NO" dirty="0" err="1"/>
              <a:t>Helsenorge</a:t>
            </a:r>
            <a:r>
              <a:rPr lang="nb-NO" dirty="0"/>
              <a:t>, enten via app eller nettside.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skal man logge seg inn på </a:t>
            </a:r>
            <a:r>
              <a:rPr lang="nb-NO" dirty="0" err="1"/>
              <a:t>Helsenorge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Trykk på «Logg inn»</a:t>
            </a:r>
          </a:p>
          <a:p>
            <a:r>
              <a:rPr lang="nb-NO" dirty="0"/>
              <a:t>Trykk på «Bruke helsetjenestene på </a:t>
            </a:r>
            <a:r>
              <a:rPr lang="nb-NO" dirty="0" err="1"/>
              <a:t>Helsenorge</a:t>
            </a:r>
            <a:r>
              <a:rPr lang="nb-NO" dirty="0"/>
              <a:t>»</a:t>
            </a:r>
          </a:p>
          <a:p>
            <a:r>
              <a:rPr lang="nb-NO" dirty="0"/>
              <a:t>Velg «</a:t>
            </a:r>
            <a:r>
              <a:rPr lang="nb-NO" dirty="0" err="1"/>
              <a:t>BankID</a:t>
            </a:r>
            <a:r>
              <a:rPr lang="nb-NO" dirty="0"/>
              <a:t>»</a:t>
            </a:r>
          </a:p>
          <a:p>
            <a:r>
              <a:rPr lang="nb-NO" dirty="0"/>
              <a:t>Skriv inn fødselsnummer, 11 siffer</a:t>
            </a:r>
          </a:p>
          <a:p>
            <a:r>
              <a:rPr lang="nb-NO" dirty="0"/>
              <a:t>Velg «</a:t>
            </a:r>
            <a:r>
              <a:rPr lang="nb-NO" dirty="0" err="1"/>
              <a:t>BankID</a:t>
            </a:r>
            <a:r>
              <a:rPr lang="nb-NO" dirty="0"/>
              <a:t> med kodebrikke», skriv inn koden</a:t>
            </a:r>
          </a:p>
          <a:p>
            <a:r>
              <a:rPr lang="nb-NO" dirty="0"/>
              <a:t>Skriv inn ditt </a:t>
            </a:r>
            <a:r>
              <a:rPr lang="nb-NO" dirty="0" err="1"/>
              <a:t>BankID</a:t>
            </a:r>
            <a:r>
              <a:rPr lang="nb-NO" dirty="0"/>
              <a:t>-passord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0187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skal man logge seg inn på </a:t>
            </a:r>
            <a:r>
              <a:rPr lang="nb-NO" dirty="0" err="1"/>
              <a:t>Helsenorge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Trykk på «Logg inn»</a:t>
            </a:r>
          </a:p>
          <a:p>
            <a:r>
              <a:rPr lang="nb-NO" dirty="0"/>
              <a:t>Trykk på «Bruke helsetjenestene på </a:t>
            </a:r>
            <a:r>
              <a:rPr lang="nb-NO" dirty="0" err="1"/>
              <a:t>Helsenorge</a:t>
            </a:r>
            <a:r>
              <a:rPr lang="nb-NO" dirty="0"/>
              <a:t>»</a:t>
            </a:r>
          </a:p>
          <a:p>
            <a:r>
              <a:rPr lang="nb-NO" dirty="0"/>
              <a:t>Velg «</a:t>
            </a:r>
            <a:r>
              <a:rPr lang="nb-NO" dirty="0" err="1"/>
              <a:t>BankID</a:t>
            </a:r>
            <a:r>
              <a:rPr lang="nb-NO" dirty="0"/>
              <a:t>»</a:t>
            </a:r>
          </a:p>
          <a:p>
            <a:r>
              <a:rPr lang="nb-NO" dirty="0"/>
              <a:t>Skriv inn fødselsnummer, 11 siffer</a:t>
            </a:r>
          </a:p>
          <a:p>
            <a:r>
              <a:rPr lang="nb-NO" dirty="0"/>
              <a:t>Velg «</a:t>
            </a:r>
            <a:r>
              <a:rPr lang="nb-NO" dirty="0" err="1"/>
              <a:t>BankID</a:t>
            </a:r>
            <a:r>
              <a:rPr lang="nb-NO" dirty="0"/>
              <a:t> med kodebrikke», skriv inn koden</a:t>
            </a:r>
          </a:p>
          <a:p>
            <a:r>
              <a:rPr lang="nb-NO" dirty="0"/>
              <a:t>Skriv inn ditt </a:t>
            </a:r>
            <a:r>
              <a:rPr lang="nb-NO" dirty="0" err="1"/>
              <a:t>BankID</a:t>
            </a:r>
            <a:r>
              <a:rPr lang="nb-NO" dirty="0"/>
              <a:t>-passord</a:t>
            </a:r>
          </a:p>
          <a:p>
            <a:r>
              <a:rPr lang="nb-NO" dirty="0"/>
              <a:t>Se på alt man kan gjøre inne på </a:t>
            </a:r>
            <a:r>
              <a:rPr lang="nb-NO" dirty="0" err="1"/>
              <a:t>Helsenorge</a:t>
            </a:r>
            <a:r>
              <a:rPr lang="nb-NO" dirty="0"/>
              <a:t>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539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07653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15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I dag skal vi gå gjennom to apper/nettsteder som er viktige.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7696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må deltakerne logge seg inn på </a:t>
            </a:r>
            <a:r>
              <a:rPr lang="nb-NO" dirty="0" err="1"/>
              <a:t>Helsenorge</a:t>
            </a:r>
            <a:r>
              <a:rPr lang="nb-NO" dirty="0"/>
              <a:t>. Bilde for bilde (steg-for-steg) kommer på de neste sidene.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5354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skal man logge seg inn på </a:t>
            </a:r>
            <a:r>
              <a:rPr lang="nb-NO" dirty="0" err="1"/>
              <a:t>Helsenorge</a:t>
            </a:r>
            <a:r>
              <a:rPr lang="nb-NO" dirty="0"/>
              <a:t> (bruk gjerne app)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2502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skal man logge seg inn på </a:t>
            </a:r>
            <a:r>
              <a:rPr lang="nb-NO" dirty="0" err="1"/>
              <a:t>Helsenorge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Trykk på «Logg inn»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5611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skal man logge seg inn på </a:t>
            </a:r>
            <a:r>
              <a:rPr lang="nb-NO" dirty="0" err="1"/>
              <a:t>Helsenorge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Trykk på «Logg inn»</a:t>
            </a:r>
          </a:p>
          <a:p>
            <a:r>
              <a:rPr lang="nb-NO" dirty="0"/>
              <a:t>Trykk på «Bruke helsetjenestene på </a:t>
            </a:r>
            <a:r>
              <a:rPr lang="nb-NO" dirty="0" err="1"/>
              <a:t>Helsenorge</a:t>
            </a:r>
            <a:r>
              <a:rPr lang="nb-NO" dirty="0"/>
              <a:t>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6590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skal man logge seg inn på </a:t>
            </a:r>
            <a:r>
              <a:rPr lang="nb-NO" dirty="0" err="1"/>
              <a:t>Helsenorge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Trykk på «Logg inn»</a:t>
            </a:r>
          </a:p>
          <a:p>
            <a:r>
              <a:rPr lang="nb-NO" dirty="0"/>
              <a:t>Trykk på «Bruke helsetjenestene på </a:t>
            </a:r>
            <a:r>
              <a:rPr lang="nb-NO" dirty="0" err="1"/>
              <a:t>Helsenorge</a:t>
            </a:r>
            <a:r>
              <a:rPr lang="nb-NO" dirty="0"/>
              <a:t>»</a:t>
            </a:r>
          </a:p>
          <a:p>
            <a:r>
              <a:rPr lang="nb-NO" dirty="0"/>
              <a:t>Velg «</a:t>
            </a:r>
            <a:r>
              <a:rPr lang="nb-NO" dirty="0" err="1"/>
              <a:t>BankID</a:t>
            </a:r>
            <a:r>
              <a:rPr lang="nb-NO" dirty="0"/>
              <a:t>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1821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skal man logge seg inn på </a:t>
            </a:r>
            <a:r>
              <a:rPr lang="nb-NO" dirty="0" err="1"/>
              <a:t>Helsenorge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Trykk på «Logg inn»</a:t>
            </a:r>
          </a:p>
          <a:p>
            <a:r>
              <a:rPr lang="nb-NO" dirty="0"/>
              <a:t>Trykk på «Bruke helsetjenestene på </a:t>
            </a:r>
            <a:r>
              <a:rPr lang="nb-NO" dirty="0" err="1"/>
              <a:t>Helsenorge</a:t>
            </a:r>
            <a:r>
              <a:rPr lang="nb-NO" dirty="0"/>
              <a:t>»</a:t>
            </a:r>
          </a:p>
          <a:p>
            <a:r>
              <a:rPr lang="nb-NO" dirty="0"/>
              <a:t>Velg «</a:t>
            </a:r>
            <a:r>
              <a:rPr lang="nb-NO" dirty="0" err="1"/>
              <a:t>BankID</a:t>
            </a:r>
            <a:r>
              <a:rPr lang="nb-NO" dirty="0"/>
              <a:t>»</a:t>
            </a:r>
          </a:p>
          <a:p>
            <a:r>
              <a:rPr lang="nb-NO" dirty="0"/>
              <a:t>Skriv inn fødselsnummer, 11 siffer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0039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skal man logge seg inn på </a:t>
            </a:r>
            <a:r>
              <a:rPr lang="nb-NO" dirty="0" err="1"/>
              <a:t>Helsenorge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Trykk på «Logg inn»</a:t>
            </a:r>
          </a:p>
          <a:p>
            <a:r>
              <a:rPr lang="nb-NO" dirty="0"/>
              <a:t>Trykk på «Bruke helsetjenestene på </a:t>
            </a:r>
            <a:r>
              <a:rPr lang="nb-NO" dirty="0" err="1"/>
              <a:t>Helsenorge</a:t>
            </a:r>
            <a:r>
              <a:rPr lang="nb-NO" dirty="0"/>
              <a:t>»</a:t>
            </a:r>
          </a:p>
          <a:p>
            <a:r>
              <a:rPr lang="nb-NO" dirty="0"/>
              <a:t>Velg «</a:t>
            </a:r>
            <a:r>
              <a:rPr lang="nb-NO" dirty="0" err="1"/>
              <a:t>BankID</a:t>
            </a:r>
            <a:r>
              <a:rPr lang="nb-NO" dirty="0"/>
              <a:t>»</a:t>
            </a:r>
          </a:p>
          <a:p>
            <a:r>
              <a:rPr lang="nb-NO" dirty="0"/>
              <a:t>Skriv inn fødselsnummer, 11 siffer</a:t>
            </a:r>
          </a:p>
          <a:p>
            <a:r>
              <a:rPr lang="nb-NO" dirty="0"/>
              <a:t>Velg «</a:t>
            </a:r>
            <a:r>
              <a:rPr lang="nb-NO" dirty="0" err="1"/>
              <a:t>BankID</a:t>
            </a:r>
            <a:r>
              <a:rPr lang="nb-NO" dirty="0"/>
              <a:t> med kodebrikke»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6557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E3095">
                  <a:lumMod val="100000"/>
                </a:srgbClr>
              </a:gs>
              <a:gs pos="50000">
                <a:srgbClr val="551F61"/>
              </a:gs>
              <a:gs pos="100000">
                <a:schemeClr val="bg2"/>
              </a:gs>
            </a:gsLst>
            <a:path path="circle">
              <a:fillToRect l="100000" b="100000"/>
            </a:path>
          </a:gra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472116" y="1428975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472116" y="3812592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52115" y="1428973"/>
            <a:ext cx="7650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>
            <a:normAutofit/>
          </a:bodyPr>
          <a:lstStyle>
            <a:lvl1pPr marL="0" indent="0">
              <a:buNone/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385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708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illa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ys">
    <p:bg>
      <p:bgPr>
        <a:gradFill>
          <a:gsLst>
            <a:gs pos="0">
              <a:schemeClr val="tx1"/>
            </a:gs>
            <a:gs pos="100000">
              <a:schemeClr val="tx1">
                <a:lumMod val="6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-10157" y="0"/>
            <a:ext cx="12192000" cy="6858000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68CA5"/>
              </a:gs>
              <a:gs pos="100000">
                <a:srgbClr val="F0F0F0">
                  <a:lumMod val="55000"/>
                  <a:lumOff val="45000"/>
                </a:srgbClr>
              </a:gs>
              <a:gs pos="50000">
                <a:srgbClr val="E6EAF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0"/>
            <a:ext cx="12192000" cy="6858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0F0F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11160000" cy="4500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030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60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11161926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159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7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1002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98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5472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6242042" y="1440365"/>
            <a:ext cx="5472000" cy="4500000"/>
          </a:xfrm>
          <a:prstGeom prst="rect">
            <a:avLst/>
          </a:prstGeom>
          <a:solidFill>
            <a:srgbClr val="668CA5">
              <a:alpha val="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6253971" y="1429481"/>
            <a:ext cx="5472000" cy="4500000"/>
          </a:xfrm>
          <a:noFill/>
        </p:spPr>
        <p:txBody>
          <a:bodyPr lIns="270000" tIns="270000" rIns="270000" bIns="270000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143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52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52116" y="1551709"/>
            <a:ext cx="11160000" cy="43757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2116" y="6356350"/>
            <a:ext cx="40634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V="1">
            <a:off x="552116" y="1255088"/>
            <a:ext cx="11160000" cy="4974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 flipV="1">
            <a:off x="552116" y="6267301"/>
            <a:ext cx="11160000" cy="4111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610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Navn på presentasjon eller tema</a:t>
            </a:r>
          </a:p>
        </p:txBody>
      </p:sp>
      <p:sp>
        <p:nvSpPr>
          <p:cNvPr id="11" name="Plassholder for bunntekst 7"/>
          <p:cNvSpPr txBox="1">
            <a:spLocks/>
          </p:cNvSpPr>
          <p:nvPr userDrawn="1"/>
        </p:nvSpPr>
        <p:spPr>
          <a:xfrm>
            <a:off x="5867400" y="63565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4" name="Plassholder for bunntekst 7"/>
          <p:cNvSpPr txBox="1">
            <a:spLocks/>
          </p:cNvSpPr>
          <p:nvPr userDrawn="1"/>
        </p:nvSpPr>
        <p:spPr>
          <a:xfrm>
            <a:off x="4601028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Plassholder for bunntekst 7"/>
          <p:cNvSpPr txBox="1">
            <a:spLocks/>
          </p:cNvSpPr>
          <p:nvPr userDrawn="1"/>
        </p:nvSpPr>
        <p:spPr>
          <a:xfrm>
            <a:off x="4152573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2" name="Plassholder for bunntekst 7"/>
          <p:cNvSpPr txBox="1">
            <a:spLocks/>
          </p:cNvSpPr>
          <p:nvPr userDrawn="1"/>
        </p:nvSpPr>
        <p:spPr>
          <a:xfrm>
            <a:off x="10344586" y="6356350"/>
            <a:ext cx="135398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400" dirty="0" err="1"/>
              <a:t>lhl.no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7789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66" r:id="rId4"/>
    <p:sldLayoutId id="2147483650" r:id="rId5"/>
    <p:sldLayoutId id="2147483663" r:id="rId6"/>
    <p:sldLayoutId id="2147483652" r:id="rId7"/>
    <p:sldLayoutId id="2147483659" r:id="rId8"/>
    <p:sldLayoutId id="2147483661" r:id="rId9"/>
    <p:sldLayoutId id="2147483664" r:id="rId10"/>
    <p:sldLayoutId id="2147483660" r:id="rId11"/>
    <p:sldLayoutId id="2147483662" r:id="rId12"/>
    <p:sldLayoutId id="214748365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.AppleSystemUIFont" charset="-120"/>
        <a:buChar char="–"/>
        <a:defRPr sz="24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11" Type="http://schemas.openxmlformats.org/officeDocument/2006/relationships/image" Target="../media/image21.png"/><Relationship Id="rId5" Type="http://schemas.openxmlformats.org/officeDocument/2006/relationships/image" Target="../media/image12.jpeg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-_gFobk9ss?feature=oembed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-_gFobk9ss?feature=oembed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76401" y="2478520"/>
            <a:ext cx="8691437" cy="1470025"/>
          </a:xfrm>
        </p:spPr>
        <p:txBody>
          <a:bodyPr>
            <a:normAutofit/>
          </a:bodyPr>
          <a:lstStyle/>
          <a:p>
            <a:pPr algn="ctr"/>
            <a:r>
              <a:rPr lang="nn-NO" dirty="0">
                <a:latin typeface="CamingoDos Pro SemiBold" panose="020B0603040302020203" pitchFamily="34" charset="0"/>
              </a:rPr>
              <a:t>IKT-opplæring</a:t>
            </a:r>
            <a:br>
              <a:rPr lang="nn-NO" dirty="0">
                <a:latin typeface="CamingoDos Pro SemiBold" panose="020B0603040302020203" pitchFamily="34" charset="0"/>
              </a:rPr>
            </a:br>
            <a:r>
              <a:rPr lang="nn-NO" dirty="0">
                <a:latin typeface="CamingoDos Pro SemiBold" panose="020B0603040302020203" pitchFamily="34" charset="0"/>
              </a:rPr>
              <a:t>i regi av LHL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F70811-4BFD-3746-B8DC-3B6007A3B5C3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53137" y="6451942"/>
            <a:ext cx="49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C7334-033F-3640-8EC4-D366BF57E853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0ED6E8A-36C6-6174-85F0-0B5AA93798FC}"/>
              </a:ext>
            </a:extLst>
          </p:cNvPr>
          <p:cNvSpPr txBox="1"/>
          <p:nvPr/>
        </p:nvSpPr>
        <p:spPr>
          <a:xfrm>
            <a:off x="4291263" y="419832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i="1" dirty="0">
                <a:latin typeface="CamingoDos Pro Light" panose="020B0303040302020203" pitchFamily="34" charset="0"/>
              </a:rPr>
              <a:t>Et </a:t>
            </a:r>
            <a:r>
              <a:rPr lang="nn-NO" i="1" dirty="0" err="1">
                <a:latin typeface="CamingoDos Pro Light" panose="020B0303040302020203" pitchFamily="34" charset="0"/>
              </a:rPr>
              <a:t>bedre</a:t>
            </a:r>
            <a:r>
              <a:rPr lang="nn-NO" i="1" dirty="0">
                <a:latin typeface="CamingoDos Pro Light" panose="020B0303040302020203" pitchFamily="34" charset="0"/>
              </a:rPr>
              <a:t> liv – med digitale verktøy</a:t>
            </a:r>
            <a:endParaRPr lang="nb-NO" dirty="0">
              <a:latin typeface="CamingoDos Pro Light" panose="020B0303040302020203" pitchFamily="34" charset="0"/>
            </a:endParaRPr>
          </a:p>
        </p:txBody>
      </p:sp>
      <p:sp>
        <p:nvSpPr>
          <p:cNvPr id="10" name="Undertittel 4">
            <a:extLst>
              <a:ext uri="{FF2B5EF4-FFF2-40B4-BE49-F238E27FC236}">
                <a16:creationId xmlns:a16="http://schemas.microsoft.com/office/drawing/2014/main" id="{C07BA01A-06DB-AE62-7ACB-8ED27EAEB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1206" y="4493378"/>
            <a:ext cx="6400800" cy="1089667"/>
          </a:xfrm>
        </p:spPr>
        <p:txBody>
          <a:bodyPr>
            <a:normAutofit/>
          </a:bodyPr>
          <a:lstStyle/>
          <a:p>
            <a:pPr algn="ctr"/>
            <a:br>
              <a:rPr lang="nn-NO" dirty="0"/>
            </a:br>
            <a:br>
              <a:rPr lang="nn-NO" dirty="0">
                <a:latin typeface="CamingoDos Pro SemiBold" panose="020B0603040302020203" pitchFamily="34" charset="0"/>
              </a:rPr>
            </a:br>
            <a:r>
              <a:rPr lang="nn-NO" b="1" dirty="0">
                <a:latin typeface="CamingoDos Pro SemiBold" panose="020B0603040302020203" pitchFamily="34" charset="0"/>
              </a:rPr>
              <a:t>Modul 3: De ulike digitale </a:t>
            </a:r>
            <a:r>
              <a:rPr lang="nn-NO" b="1" dirty="0" err="1">
                <a:latin typeface="CamingoDos Pro SemiBold" panose="020B0603040302020203" pitchFamily="34" charset="0"/>
              </a:rPr>
              <a:t>løsningene</a:t>
            </a:r>
            <a:r>
              <a:rPr lang="nn-NO" b="1" dirty="0">
                <a:latin typeface="CamingoDos Pro SemiBold" panose="020B0603040302020203" pitchFamily="34" charset="0"/>
              </a:rPr>
              <a:t>, del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ndepunkt 7">
            <a:extLst>
              <a:ext uri="{FF2B5EF4-FFF2-40B4-BE49-F238E27FC236}">
                <a16:creationId xmlns:a16="http://schemas.microsoft.com/office/drawing/2014/main" id="{22806012-D983-3686-337F-8E6330AFF74E}"/>
              </a:ext>
            </a:extLst>
          </p:cNvPr>
          <p:cNvSpPr/>
          <p:nvPr/>
        </p:nvSpPr>
        <p:spPr>
          <a:xfrm>
            <a:off x="-2917537" y="-960159"/>
            <a:ext cx="7571511" cy="8267700"/>
          </a:xfrm>
          <a:prstGeom prst="flowChartConnector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1B4663-7461-CA92-243A-46E196D7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2DF910-EAB4-3F2A-3ECE-2E780C35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A377FB-2F7D-B021-986A-29EC7F4E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10</a:t>
            </a:fld>
            <a:endParaRPr lang="nn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D3C92E8-2196-EDD1-6BD4-0289A0F81003}"/>
              </a:ext>
            </a:extLst>
          </p:cNvPr>
          <p:cNvGrpSpPr/>
          <p:nvPr/>
        </p:nvGrpSpPr>
        <p:grpSpPr>
          <a:xfrm>
            <a:off x="2361056" y="2425259"/>
            <a:ext cx="2263015" cy="1612917"/>
            <a:chOff x="304800" y="1260223"/>
            <a:chExt cx="1547177" cy="1326983"/>
          </a:xfrm>
        </p:grpSpPr>
        <p:sp>
          <p:nvSpPr>
            <p:cNvPr id="13" name="Bindepunkt 12">
              <a:extLst>
                <a:ext uri="{FF2B5EF4-FFF2-40B4-BE49-F238E27FC236}">
                  <a16:creationId xmlns:a16="http://schemas.microsoft.com/office/drawing/2014/main" id="{7FAF3B36-957C-C039-C727-A65766E22C87}"/>
                </a:ext>
              </a:extLst>
            </p:cNvPr>
            <p:cNvSpPr/>
            <p:nvPr/>
          </p:nvSpPr>
          <p:spPr>
            <a:xfrm>
              <a:off x="609600" y="1260223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BAFD5C6-D7EB-ED0B-3381-D24ABAA39BBD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53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Helsenorge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0441C0C-48F4-481D-95FC-C4A5343C529E}"/>
              </a:ext>
            </a:extLst>
          </p:cNvPr>
          <p:cNvGrpSpPr/>
          <p:nvPr/>
        </p:nvGrpSpPr>
        <p:grpSpPr>
          <a:xfrm>
            <a:off x="92793" y="-609131"/>
            <a:ext cx="1482007" cy="1364583"/>
            <a:chOff x="2478260" y="1337203"/>
            <a:chExt cx="1482007" cy="1364583"/>
          </a:xfrm>
        </p:grpSpPr>
        <p:sp>
          <p:nvSpPr>
            <p:cNvPr id="22" name="Bindepunkt 21">
              <a:extLst>
                <a:ext uri="{FF2B5EF4-FFF2-40B4-BE49-F238E27FC236}">
                  <a16:creationId xmlns:a16="http://schemas.microsoft.com/office/drawing/2014/main" id="{DEA730D6-110E-530A-F78F-5342C806C82F}"/>
                </a:ext>
              </a:extLst>
            </p:cNvPr>
            <p:cNvSpPr/>
            <p:nvPr/>
          </p:nvSpPr>
          <p:spPr>
            <a:xfrm>
              <a:off x="2800562" y="1337203"/>
              <a:ext cx="666427" cy="615753"/>
            </a:xfrm>
            <a:prstGeom prst="flowChartConnector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FE34D607-14BC-9286-B182-60F980F07FAB}"/>
                </a:ext>
              </a:extLst>
            </p:cNvPr>
            <p:cNvSpPr txBox="1"/>
            <p:nvPr/>
          </p:nvSpPr>
          <p:spPr>
            <a:xfrm>
              <a:off x="2478260" y="2055455"/>
              <a:ext cx="148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Raleway" pitchFamily="2" charset="0"/>
                </a:rPr>
                <a:t>PasientSky</a:t>
              </a:r>
            </a:p>
            <a:p>
              <a:endParaRPr lang="nb-NO" dirty="0"/>
            </a:p>
          </p:txBody>
        </p:sp>
      </p:grp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52BB87E-11B5-4197-2559-F5CC44A94130}"/>
              </a:ext>
            </a:extLst>
          </p:cNvPr>
          <p:cNvSpPr txBox="1"/>
          <p:nvPr/>
        </p:nvSpPr>
        <p:spPr>
          <a:xfrm>
            <a:off x="5887091" y="209888"/>
            <a:ext cx="4562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100" b="1" dirty="0" err="1">
                <a:latin typeface="CamingoDos Pro SemiBold" panose="020B0603040302020203" pitchFamily="34" charset="0"/>
              </a:rPr>
              <a:t>Helsenorge</a:t>
            </a:r>
            <a:endParaRPr lang="nb-NO" sz="3100" b="1" dirty="0">
              <a:latin typeface="CamingoDos Pro SemiBold" panose="020B0603040302020203" pitchFamily="34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0378990-7AAE-2E61-9B3C-0F114F3E274F}"/>
              </a:ext>
            </a:extLst>
          </p:cNvPr>
          <p:cNvSpPr txBox="1"/>
          <p:nvPr/>
        </p:nvSpPr>
        <p:spPr>
          <a:xfrm>
            <a:off x="5020615" y="2209800"/>
            <a:ext cx="215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solidFill>
                  <a:schemeClr val="bg1"/>
                </a:solidFill>
                <a:latin typeface="Raleway" pitchFamily="2" charset="0"/>
              </a:rPr>
              <a:t>App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Trykk på appen</a:t>
            </a:r>
          </a:p>
          <a:p>
            <a:pPr marL="342900" indent="-342900">
              <a:buAutoNum type="arabicPeriod"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30" name="Bilde 29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0480D040-5CC9-B519-10E9-E6497050FE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7307541"/>
            <a:ext cx="3149102" cy="6045199"/>
          </a:xfrm>
          <a:prstGeom prst="rect">
            <a:avLst/>
          </a:prstGeom>
        </p:spPr>
      </p:pic>
      <p:pic>
        <p:nvPicPr>
          <p:cNvPr id="3" name="Bilde 2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E5A2A933-66A9-C98E-C7D6-C1170FE897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5" y="7585622"/>
            <a:ext cx="3235537" cy="6045200"/>
          </a:xfrm>
          <a:prstGeom prst="rect">
            <a:avLst/>
          </a:prstGeom>
        </p:spPr>
      </p:pic>
      <p:pic>
        <p:nvPicPr>
          <p:cNvPr id="7" name="Bilde 6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1F5B506E-7056-5320-34B7-E70ECA126C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19" y="8537323"/>
            <a:ext cx="4953000" cy="3585633"/>
          </a:xfrm>
          <a:prstGeom prst="rect">
            <a:avLst/>
          </a:prstGeom>
        </p:spPr>
      </p:pic>
      <p:pic>
        <p:nvPicPr>
          <p:cNvPr id="9" name="Bilde 8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054EF536-6E2F-5EAB-1D02-F17A3FF5BA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4" y="7625931"/>
            <a:ext cx="3836246" cy="5865850"/>
          </a:xfrm>
          <a:prstGeom prst="rect">
            <a:avLst/>
          </a:prstGeom>
        </p:spPr>
      </p:pic>
      <p:pic>
        <p:nvPicPr>
          <p:cNvPr id="10" name="Bilde 9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E6034079-1EA7-6702-55E7-CBD4059FBCC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523" y="1057356"/>
            <a:ext cx="3748854" cy="5668139"/>
          </a:xfrm>
          <a:prstGeom prst="rect">
            <a:avLst/>
          </a:prstGeom>
        </p:spPr>
      </p:pic>
      <p:pic>
        <p:nvPicPr>
          <p:cNvPr id="12" name="Bilde 11" descr="Et bilde som inneholder tekst, skjermbilde, programvare, nummer&#10;&#10;Automatisk generert beskrivelse">
            <a:extLst>
              <a:ext uri="{FF2B5EF4-FFF2-40B4-BE49-F238E27FC236}">
                <a16:creationId xmlns:a16="http://schemas.microsoft.com/office/drawing/2014/main" id="{BFCCB5A8-622D-8401-74DB-DB7705459FE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0765" y="3391845"/>
            <a:ext cx="4151741" cy="57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19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ndepunkt 7">
            <a:extLst>
              <a:ext uri="{FF2B5EF4-FFF2-40B4-BE49-F238E27FC236}">
                <a16:creationId xmlns:a16="http://schemas.microsoft.com/office/drawing/2014/main" id="{22806012-D983-3686-337F-8E6330AFF74E}"/>
              </a:ext>
            </a:extLst>
          </p:cNvPr>
          <p:cNvSpPr/>
          <p:nvPr/>
        </p:nvSpPr>
        <p:spPr>
          <a:xfrm>
            <a:off x="-2917537" y="-960159"/>
            <a:ext cx="7571511" cy="8267700"/>
          </a:xfrm>
          <a:prstGeom prst="flowChartConnector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1B4663-7461-CA92-243A-46E196D7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2DF910-EAB4-3F2A-3ECE-2E780C35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A377FB-2F7D-B021-986A-29EC7F4E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11</a:t>
            </a:fld>
            <a:endParaRPr lang="nn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D3C92E8-2196-EDD1-6BD4-0289A0F81003}"/>
              </a:ext>
            </a:extLst>
          </p:cNvPr>
          <p:cNvGrpSpPr/>
          <p:nvPr/>
        </p:nvGrpSpPr>
        <p:grpSpPr>
          <a:xfrm>
            <a:off x="2361056" y="2425259"/>
            <a:ext cx="2263015" cy="1612917"/>
            <a:chOff x="304800" y="1260223"/>
            <a:chExt cx="1547177" cy="1326983"/>
          </a:xfrm>
        </p:grpSpPr>
        <p:sp>
          <p:nvSpPr>
            <p:cNvPr id="13" name="Bindepunkt 12">
              <a:extLst>
                <a:ext uri="{FF2B5EF4-FFF2-40B4-BE49-F238E27FC236}">
                  <a16:creationId xmlns:a16="http://schemas.microsoft.com/office/drawing/2014/main" id="{7FAF3B36-957C-C039-C727-A65766E22C87}"/>
                </a:ext>
              </a:extLst>
            </p:cNvPr>
            <p:cNvSpPr/>
            <p:nvPr/>
          </p:nvSpPr>
          <p:spPr>
            <a:xfrm>
              <a:off x="609600" y="1260223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BAFD5C6-D7EB-ED0B-3381-D24ABAA39BBD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53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Helsenorge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0441C0C-48F4-481D-95FC-C4A5343C529E}"/>
              </a:ext>
            </a:extLst>
          </p:cNvPr>
          <p:cNvGrpSpPr/>
          <p:nvPr/>
        </p:nvGrpSpPr>
        <p:grpSpPr>
          <a:xfrm>
            <a:off x="92793" y="-609131"/>
            <a:ext cx="1482007" cy="1364583"/>
            <a:chOff x="2478260" y="1337203"/>
            <a:chExt cx="1482007" cy="1364583"/>
          </a:xfrm>
        </p:grpSpPr>
        <p:sp>
          <p:nvSpPr>
            <p:cNvPr id="22" name="Bindepunkt 21">
              <a:extLst>
                <a:ext uri="{FF2B5EF4-FFF2-40B4-BE49-F238E27FC236}">
                  <a16:creationId xmlns:a16="http://schemas.microsoft.com/office/drawing/2014/main" id="{DEA730D6-110E-530A-F78F-5342C806C82F}"/>
                </a:ext>
              </a:extLst>
            </p:cNvPr>
            <p:cNvSpPr/>
            <p:nvPr/>
          </p:nvSpPr>
          <p:spPr>
            <a:xfrm>
              <a:off x="2800562" y="1337203"/>
              <a:ext cx="666427" cy="615753"/>
            </a:xfrm>
            <a:prstGeom prst="flowChartConnector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FE34D607-14BC-9286-B182-60F980F07FAB}"/>
                </a:ext>
              </a:extLst>
            </p:cNvPr>
            <p:cNvSpPr txBox="1"/>
            <p:nvPr/>
          </p:nvSpPr>
          <p:spPr>
            <a:xfrm>
              <a:off x="2478260" y="2055455"/>
              <a:ext cx="148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Raleway" pitchFamily="2" charset="0"/>
                </a:rPr>
                <a:t>PasientSky</a:t>
              </a:r>
            </a:p>
            <a:p>
              <a:endParaRPr lang="nb-NO" dirty="0"/>
            </a:p>
          </p:txBody>
        </p:sp>
      </p:grp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52BB87E-11B5-4197-2559-F5CC44A94130}"/>
              </a:ext>
            </a:extLst>
          </p:cNvPr>
          <p:cNvSpPr txBox="1"/>
          <p:nvPr/>
        </p:nvSpPr>
        <p:spPr>
          <a:xfrm>
            <a:off x="5887091" y="209888"/>
            <a:ext cx="4562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100" b="1" dirty="0" err="1">
                <a:latin typeface="CamingoDos Pro SemiBold" panose="020B0603040302020203" pitchFamily="34" charset="0"/>
              </a:rPr>
              <a:t>Helsenorge</a:t>
            </a:r>
            <a:endParaRPr lang="nb-NO" sz="3100" b="1" dirty="0">
              <a:latin typeface="CamingoDos Pro SemiBold" panose="020B0603040302020203" pitchFamily="34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0378990-7AAE-2E61-9B3C-0F114F3E274F}"/>
              </a:ext>
            </a:extLst>
          </p:cNvPr>
          <p:cNvSpPr txBox="1"/>
          <p:nvPr/>
        </p:nvSpPr>
        <p:spPr>
          <a:xfrm>
            <a:off x="5020615" y="2209800"/>
            <a:ext cx="215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solidFill>
                  <a:schemeClr val="bg1"/>
                </a:solidFill>
                <a:latin typeface="Raleway" pitchFamily="2" charset="0"/>
              </a:rPr>
              <a:t>App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Trykk på appen</a:t>
            </a:r>
          </a:p>
          <a:p>
            <a:pPr marL="342900" indent="-342900">
              <a:buAutoNum type="arabicPeriod"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30" name="Bilde 29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0480D040-5CC9-B519-10E9-E6497050FE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7307541"/>
            <a:ext cx="3149102" cy="6045199"/>
          </a:xfrm>
          <a:prstGeom prst="rect">
            <a:avLst/>
          </a:prstGeom>
        </p:spPr>
      </p:pic>
      <p:pic>
        <p:nvPicPr>
          <p:cNvPr id="3" name="Bilde 2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E5A2A933-66A9-C98E-C7D6-C1170FE897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5" y="7585622"/>
            <a:ext cx="3235537" cy="6045200"/>
          </a:xfrm>
          <a:prstGeom prst="rect">
            <a:avLst/>
          </a:prstGeom>
        </p:spPr>
      </p:pic>
      <p:pic>
        <p:nvPicPr>
          <p:cNvPr id="7" name="Bilde 6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1F5B506E-7056-5320-34B7-E70ECA126C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19" y="8537323"/>
            <a:ext cx="4953000" cy="3585633"/>
          </a:xfrm>
          <a:prstGeom prst="rect">
            <a:avLst/>
          </a:prstGeom>
        </p:spPr>
      </p:pic>
      <p:pic>
        <p:nvPicPr>
          <p:cNvPr id="9" name="Bilde 8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054EF536-6E2F-5EAB-1D02-F17A3FF5BA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4" y="7625931"/>
            <a:ext cx="3836246" cy="5865850"/>
          </a:xfrm>
          <a:prstGeom prst="rect">
            <a:avLst/>
          </a:prstGeom>
        </p:spPr>
      </p:pic>
      <p:pic>
        <p:nvPicPr>
          <p:cNvPr id="10" name="Bilde 9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E6034079-1EA7-6702-55E7-CBD4059FBCC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23" y="7635120"/>
            <a:ext cx="3748854" cy="5668139"/>
          </a:xfrm>
          <a:prstGeom prst="rect">
            <a:avLst/>
          </a:prstGeom>
        </p:spPr>
      </p:pic>
      <p:pic>
        <p:nvPicPr>
          <p:cNvPr id="12" name="Bilde 11" descr="Et bilde som inneholder tekst, skjermbilde, programvare, nummer&#10;&#10;Automatisk generert beskrivelse">
            <a:extLst>
              <a:ext uri="{FF2B5EF4-FFF2-40B4-BE49-F238E27FC236}">
                <a16:creationId xmlns:a16="http://schemas.microsoft.com/office/drawing/2014/main" id="{BFCCB5A8-622D-8401-74DB-DB7705459FE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166" y="913743"/>
            <a:ext cx="4151741" cy="5734371"/>
          </a:xfrm>
          <a:prstGeom prst="rect">
            <a:avLst/>
          </a:prstGeom>
        </p:spPr>
      </p:pic>
      <p:pic>
        <p:nvPicPr>
          <p:cNvPr id="15" name="Bilde 14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03BECFDA-C595-0539-D1A2-284CF9862B1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9316" y="135735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49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ndepunkt 7">
            <a:extLst>
              <a:ext uri="{FF2B5EF4-FFF2-40B4-BE49-F238E27FC236}">
                <a16:creationId xmlns:a16="http://schemas.microsoft.com/office/drawing/2014/main" id="{22806012-D983-3686-337F-8E6330AFF74E}"/>
              </a:ext>
            </a:extLst>
          </p:cNvPr>
          <p:cNvSpPr/>
          <p:nvPr/>
        </p:nvSpPr>
        <p:spPr>
          <a:xfrm>
            <a:off x="-2917537" y="-960159"/>
            <a:ext cx="7571511" cy="8267700"/>
          </a:xfrm>
          <a:prstGeom prst="flowChartConnector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1B4663-7461-CA92-243A-46E196D7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2DF910-EAB4-3F2A-3ECE-2E780C35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A377FB-2F7D-B021-986A-29EC7F4E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12</a:t>
            </a:fld>
            <a:endParaRPr lang="nn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D3C92E8-2196-EDD1-6BD4-0289A0F81003}"/>
              </a:ext>
            </a:extLst>
          </p:cNvPr>
          <p:cNvGrpSpPr/>
          <p:nvPr/>
        </p:nvGrpSpPr>
        <p:grpSpPr>
          <a:xfrm>
            <a:off x="2361056" y="2425259"/>
            <a:ext cx="2263015" cy="1612917"/>
            <a:chOff x="304800" y="1260223"/>
            <a:chExt cx="1547177" cy="1326983"/>
          </a:xfrm>
        </p:grpSpPr>
        <p:sp>
          <p:nvSpPr>
            <p:cNvPr id="13" name="Bindepunkt 12">
              <a:extLst>
                <a:ext uri="{FF2B5EF4-FFF2-40B4-BE49-F238E27FC236}">
                  <a16:creationId xmlns:a16="http://schemas.microsoft.com/office/drawing/2014/main" id="{7FAF3B36-957C-C039-C727-A65766E22C87}"/>
                </a:ext>
              </a:extLst>
            </p:cNvPr>
            <p:cNvSpPr/>
            <p:nvPr/>
          </p:nvSpPr>
          <p:spPr>
            <a:xfrm>
              <a:off x="609600" y="1260223"/>
              <a:ext cx="666427" cy="615753"/>
            </a:xfrm>
            <a:prstGeom prst="flowChartConnector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BAFD5C6-D7EB-ED0B-3381-D24ABAA39BBD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53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Helsenorge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0441C0C-48F4-481D-95FC-C4A5343C529E}"/>
              </a:ext>
            </a:extLst>
          </p:cNvPr>
          <p:cNvGrpSpPr/>
          <p:nvPr/>
        </p:nvGrpSpPr>
        <p:grpSpPr>
          <a:xfrm>
            <a:off x="92793" y="-609131"/>
            <a:ext cx="1482007" cy="1364583"/>
            <a:chOff x="2478260" y="1337203"/>
            <a:chExt cx="1482007" cy="1364583"/>
          </a:xfrm>
        </p:grpSpPr>
        <p:sp>
          <p:nvSpPr>
            <p:cNvPr id="22" name="Bindepunkt 21">
              <a:extLst>
                <a:ext uri="{FF2B5EF4-FFF2-40B4-BE49-F238E27FC236}">
                  <a16:creationId xmlns:a16="http://schemas.microsoft.com/office/drawing/2014/main" id="{DEA730D6-110E-530A-F78F-5342C806C82F}"/>
                </a:ext>
              </a:extLst>
            </p:cNvPr>
            <p:cNvSpPr/>
            <p:nvPr/>
          </p:nvSpPr>
          <p:spPr>
            <a:xfrm>
              <a:off x="2800562" y="1337203"/>
              <a:ext cx="666427" cy="615753"/>
            </a:xfrm>
            <a:prstGeom prst="flowChartConnector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FE34D607-14BC-9286-B182-60F980F07FAB}"/>
                </a:ext>
              </a:extLst>
            </p:cNvPr>
            <p:cNvSpPr txBox="1"/>
            <p:nvPr/>
          </p:nvSpPr>
          <p:spPr>
            <a:xfrm>
              <a:off x="2478260" y="2055455"/>
              <a:ext cx="148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Raleway" pitchFamily="2" charset="0"/>
                </a:rPr>
                <a:t>PasientSky</a:t>
              </a:r>
            </a:p>
            <a:p>
              <a:endParaRPr lang="nb-NO" dirty="0"/>
            </a:p>
          </p:txBody>
        </p:sp>
      </p:grp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52BB87E-11B5-4197-2559-F5CC44A94130}"/>
              </a:ext>
            </a:extLst>
          </p:cNvPr>
          <p:cNvSpPr txBox="1"/>
          <p:nvPr/>
        </p:nvSpPr>
        <p:spPr>
          <a:xfrm>
            <a:off x="5887091" y="209888"/>
            <a:ext cx="4562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100" b="1" dirty="0" err="1">
                <a:latin typeface="CamingoDos Pro SemiBold" panose="020B0603040302020203" pitchFamily="34" charset="0"/>
              </a:rPr>
              <a:t>Helsenorge</a:t>
            </a:r>
            <a:endParaRPr lang="nb-NO" sz="3100" b="1" dirty="0">
              <a:latin typeface="CamingoDos Pro SemiBold" panose="020B0603040302020203" pitchFamily="34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0378990-7AAE-2E61-9B3C-0F114F3E274F}"/>
              </a:ext>
            </a:extLst>
          </p:cNvPr>
          <p:cNvSpPr txBox="1"/>
          <p:nvPr/>
        </p:nvSpPr>
        <p:spPr>
          <a:xfrm>
            <a:off x="5020615" y="2209800"/>
            <a:ext cx="215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solidFill>
                  <a:schemeClr val="bg1"/>
                </a:solidFill>
                <a:latin typeface="Raleway" pitchFamily="2" charset="0"/>
              </a:rPr>
              <a:t>App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Trykk på appen</a:t>
            </a:r>
          </a:p>
          <a:p>
            <a:pPr marL="342900" indent="-342900">
              <a:buAutoNum type="arabicPeriod"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30" name="Bilde 29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0480D040-5CC9-B519-10E9-E6497050FE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7307541"/>
            <a:ext cx="3149102" cy="6045199"/>
          </a:xfrm>
          <a:prstGeom prst="rect">
            <a:avLst/>
          </a:prstGeom>
        </p:spPr>
      </p:pic>
      <p:pic>
        <p:nvPicPr>
          <p:cNvPr id="3" name="Bilde 2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E5A2A933-66A9-C98E-C7D6-C1170FE897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5" y="7585622"/>
            <a:ext cx="3235537" cy="6045200"/>
          </a:xfrm>
          <a:prstGeom prst="rect">
            <a:avLst/>
          </a:prstGeom>
        </p:spPr>
      </p:pic>
      <p:pic>
        <p:nvPicPr>
          <p:cNvPr id="7" name="Bilde 6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1F5B506E-7056-5320-34B7-E70ECA126C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19" y="8537323"/>
            <a:ext cx="4953000" cy="3585633"/>
          </a:xfrm>
          <a:prstGeom prst="rect">
            <a:avLst/>
          </a:prstGeom>
        </p:spPr>
      </p:pic>
      <p:pic>
        <p:nvPicPr>
          <p:cNvPr id="9" name="Bilde 8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054EF536-6E2F-5EAB-1D02-F17A3FF5BA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4" y="7625931"/>
            <a:ext cx="3836246" cy="5865850"/>
          </a:xfrm>
          <a:prstGeom prst="rect">
            <a:avLst/>
          </a:prstGeom>
        </p:spPr>
      </p:pic>
      <p:pic>
        <p:nvPicPr>
          <p:cNvPr id="10" name="Bilde 9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E6034079-1EA7-6702-55E7-CBD4059FBC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23" y="7635120"/>
            <a:ext cx="3748854" cy="5668139"/>
          </a:xfrm>
          <a:prstGeom prst="rect">
            <a:avLst/>
          </a:prstGeom>
        </p:spPr>
      </p:pic>
      <p:pic>
        <p:nvPicPr>
          <p:cNvPr id="12" name="Bilde 11" descr="Et bilde som inneholder tekst, skjermbilde, programvare, nummer&#10;&#10;Automatisk generert beskrivelse">
            <a:extLst>
              <a:ext uri="{FF2B5EF4-FFF2-40B4-BE49-F238E27FC236}">
                <a16:creationId xmlns:a16="http://schemas.microsoft.com/office/drawing/2014/main" id="{BFCCB5A8-622D-8401-74DB-DB7705459FE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449" y="8108843"/>
            <a:ext cx="4151741" cy="5734371"/>
          </a:xfrm>
          <a:prstGeom prst="rect">
            <a:avLst/>
          </a:prstGeom>
        </p:spPr>
      </p:pic>
      <p:pic>
        <p:nvPicPr>
          <p:cNvPr id="15" name="Bilde 14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03BECFDA-C595-0539-D1A2-284CF9862B1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225" y="814543"/>
            <a:ext cx="2680525" cy="5800932"/>
          </a:xfrm>
          <a:prstGeom prst="rect">
            <a:avLst/>
          </a:prstGeom>
        </p:spPr>
      </p:pic>
      <p:pic>
        <p:nvPicPr>
          <p:cNvPr id="2" name="Media på Internett 15" title="HelseNorge Integrasjon med PatientSky">
            <a:hlinkClick r:id="" action="ppaction://media"/>
            <a:extLst>
              <a:ext uri="{FF2B5EF4-FFF2-40B4-BE49-F238E27FC236}">
                <a16:creationId xmlns:a16="http://schemas.microsoft.com/office/drawing/2014/main" id="{32D344E9-14BC-83CF-C010-C3FA7EBCE4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3771611" y="1873844"/>
            <a:ext cx="4965223" cy="28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19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ndepunkt 7">
            <a:extLst>
              <a:ext uri="{FF2B5EF4-FFF2-40B4-BE49-F238E27FC236}">
                <a16:creationId xmlns:a16="http://schemas.microsoft.com/office/drawing/2014/main" id="{22806012-D983-3686-337F-8E6330AFF74E}"/>
              </a:ext>
            </a:extLst>
          </p:cNvPr>
          <p:cNvSpPr/>
          <p:nvPr/>
        </p:nvSpPr>
        <p:spPr>
          <a:xfrm>
            <a:off x="-2917537" y="-960159"/>
            <a:ext cx="7571511" cy="8267700"/>
          </a:xfrm>
          <a:prstGeom prst="flowChartConnector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1B4663-7461-CA92-243A-46E196D7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2DF910-EAB4-3F2A-3ECE-2E780C35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A377FB-2F7D-B021-986A-29EC7F4E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13</a:t>
            </a:fld>
            <a:endParaRPr lang="nn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D3C92E8-2196-EDD1-6BD4-0289A0F81003}"/>
              </a:ext>
            </a:extLst>
          </p:cNvPr>
          <p:cNvGrpSpPr/>
          <p:nvPr/>
        </p:nvGrpSpPr>
        <p:grpSpPr>
          <a:xfrm>
            <a:off x="-216172" y="5645484"/>
            <a:ext cx="2263015" cy="1612917"/>
            <a:chOff x="304800" y="1260223"/>
            <a:chExt cx="1547177" cy="1326983"/>
          </a:xfrm>
        </p:grpSpPr>
        <p:sp>
          <p:nvSpPr>
            <p:cNvPr id="13" name="Bindepunkt 12">
              <a:extLst>
                <a:ext uri="{FF2B5EF4-FFF2-40B4-BE49-F238E27FC236}">
                  <a16:creationId xmlns:a16="http://schemas.microsoft.com/office/drawing/2014/main" id="{7FAF3B36-957C-C039-C727-A65766E22C87}"/>
                </a:ext>
              </a:extLst>
            </p:cNvPr>
            <p:cNvSpPr/>
            <p:nvPr/>
          </p:nvSpPr>
          <p:spPr>
            <a:xfrm>
              <a:off x="609600" y="1260223"/>
              <a:ext cx="666427" cy="615753"/>
            </a:xfrm>
            <a:prstGeom prst="flowChartConnector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BAFD5C6-D7EB-ED0B-3381-D24ABAA39BBD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53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Helsenorge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0441C0C-48F4-481D-95FC-C4A5343C529E}"/>
              </a:ext>
            </a:extLst>
          </p:cNvPr>
          <p:cNvGrpSpPr/>
          <p:nvPr/>
        </p:nvGrpSpPr>
        <p:grpSpPr>
          <a:xfrm>
            <a:off x="3171968" y="2599544"/>
            <a:ext cx="1482007" cy="1364583"/>
            <a:chOff x="2478260" y="1337203"/>
            <a:chExt cx="1482007" cy="1364583"/>
          </a:xfrm>
        </p:grpSpPr>
        <p:sp>
          <p:nvSpPr>
            <p:cNvPr id="22" name="Bindepunkt 21">
              <a:extLst>
                <a:ext uri="{FF2B5EF4-FFF2-40B4-BE49-F238E27FC236}">
                  <a16:creationId xmlns:a16="http://schemas.microsoft.com/office/drawing/2014/main" id="{DEA730D6-110E-530A-F78F-5342C806C82F}"/>
                </a:ext>
              </a:extLst>
            </p:cNvPr>
            <p:cNvSpPr/>
            <p:nvPr/>
          </p:nvSpPr>
          <p:spPr>
            <a:xfrm>
              <a:off x="2800562" y="1337203"/>
              <a:ext cx="666427" cy="615753"/>
            </a:xfrm>
            <a:prstGeom prst="flowChartConnector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FE34D607-14BC-9286-B182-60F980F07FAB}"/>
                </a:ext>
              </a:extLst>
            </p:cNvPr>
            <p:cNvSpPr txBox="1"/>
            <p:nvPr/>
          </p:nvSpPr>
          <p:spPr>
            <a:xfrm>
              <a:off x="2478260" y="2055455"/>
              <a:ext cx="148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Raleway" pitchFamily="2" charset="0"/>
                </a:rPr>
                <a:t>PasientSky</a:t>
              </a:r>
            </a:p>
            <a:p>
              <a:endParaRPr lang="nb-NO" dirty="0"/>
            </a:p>
          </p:txBody>
        </p:sp>
      </p:grp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52BB87E-11B5-4197-2559-F5CC44A94130}"/>
              </a:ext>
            </a:extLst>
          </p:cNvPr>
          <p:cNvSpPr txBox="1"/>
          <p:nvPr/>
        </p:nvSpPr>
        <p:spPr>
          <a:xfrm>
            <a:off x="5525923" y="-1577103"/>
            <a:ext cx="4562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100" b="1" dirty="0" err="1">
                <a:latin typeface="Raleway" pitchFamily="2" charset="0"/>
              </a:rPr>
              <a:t>Helsenorge</a:t>
            </a:r>
            <a:endParaRPr lang="nb-NO" sz="3100" b="1" dirty="0">
              <a:latin typeface="Raleway" pitchFamily="2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0378990-7AAE-2E61-9B3C-0F114F3E274F}"/>
              </a:ext>
            </a:extLst>
          </p:cNvPr>
          <p:cNvSpPr txBox="1"/>
          <p:nvPr/>
        </p:nvSpPr>
        <p:spPr>
          <a:xfrm>
            <a:off x="5020615" y="2209800"/>
            <a:ext cx="215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solidFill>
                  <a:schemeClr val="bg1"/>
                </a:solidFill>
                <a:latin typeface="Raleway" pitchFamily="2" charset="0"/>
              </a:rPr>
              <a:t>App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Trykk på appen</a:t>
            </a:r>
          </a:p>
          <a:p>
            <a:pPr marL="342900" indent="-342900">
              <a:buAutoNum type="arabicPeriod"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30" name="Bilde 29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0480D040-5CC9-B519-10E9-E6497050FE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7307541"/>
            <a:ext cx="3149102" cy="6045199"/>
          </a:xfrm>
          <a:prstGeom prst="rect">
            <a:avLst/>
          </a:prstGeom>
        </p:spPr>
      </p:pic>
      <p:pic>
        <p:nvPicPr>
          <p:cNvPr id="3" name="Bilde 2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E5A2A933-66A9-C98E-C7D6-C1170FE897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5" y="7585622"/>
            <a:ext cx="3235537" cy="6045200"/>
          </a:xfrm>
          <a:prstGeom prst="rect">
            <a:avLst/>
          </a:prstGeom>
        </p:spPr>
      </p:pic>
      <p:pic>
        <p:nvPicPr>
          <p:cNvPr id="7" name="Bilde 6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1F5B506E-7056-5320-34B7-E70ECA126C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19" y="8537323"/>
            <a:ext cx="4953000" cy="3585633"/>
          </a:xfrm>
          <a:prstGeom prst="rect">
            <a:avLst/>
          </a:prstGeom>
        </p:spPr>
      </p:pic>
      <p:pic>
        <p:nvPicPr>
          <p:cNvPr id="9" name="Bilde 8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054EF536-6E2F-5EAB-1D02-F17A3FF5BA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4" y="7625931"/>
            <a:ext cx="3836246" cy="5865850"/>
          </a:xfrm>
          <a:prstGeom prst="rect">
            <a:avLst/>
          </a:prstGeom>
        </p:spPr>
      </p:pic>
      <p:pic>
        <p:nvPicPr>
          <p:cNvPr id="10" name="Bilde 9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E6034079-1EA7-6702-55E7-CBD4059FBC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23" y="7635120"/>
            <a:ext cx="3748854" cy="5668139"/>
          </a:xfrm>
          <a:prstGeom prst="rect">
            <a:avLst/>
          </a:prstGeom>
        </p:spPr>
      </p:pic>
      <p:pic>
        <p:nvPicPr>
          <p:cNvPr id="12" name="Bilde 11" descr="Et bilde som inneholder tekst, skjermbilde, programvare, nummer&#10;&#10;Automatisk generert beskrivelse">
            <a:extLst>
              <a:ext uri="{FF2B5EF4-FFF2-40B4-BE49-F238E27FC236}">
                <a16:creationId xmlns:a16="http://schemas.microsoft.com/office/drawing/2014/main" id="{BFCCB5A8-622D-8401-74DB-DB7705459FE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449" y="8108843"/>
            <a:ext cx="4151741" cy="5734371"/>
          </a:xfrm>
          <a:prstGeom prst="rect">
            <a:avLst/>
          </a:prstGeom>
        </p:spPr>
      </p:pic>
      <p:pic>
        <p:nvPicPr>
          <p:cNvPr id="15" name="Bilde 14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03BECFDA-C595-0539-D1A2-284CF9862B1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982" y="7395600"/>
            <a:ext cx="2680525" cy="5800932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18AE54C-CDE3-42CA-8855-D638EEB77867}"/>
              </a:ext>
            </a:extLst>
          </p:cNvPr>
          <p:cNvSpPr txBox="1"/>
          <p:nvPr/>
        </p:nvSpPr>
        <p:spPr>
          <a:xfrm>
            <a:off x="5731057" y="495593"/>
            <a:ext cx="4562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100" b="1" dirty="0" err="1">
                <a:latin typeface="CamingoDos Pro SemiBold" panose="020B0603040302020203" pitchFamily="34" charset="0"/>
              </a:rPr>
              <a:t>PasientSky</a:t>
            </a:r>
            <a:endParaRPr lang="nb-NO" sz="3100" b="1" dirty="0">
              <a:latin typeface="CamingoDos Pro SemiBold" panose="020B0603040302020203" pitchFamily="34" charset="0"/>
            </a:endParaRPr>
          </a:p>
        </p:txBody>
      </p:sp>
      <p:pic>
        <p:nvPicPr>
          <p:cNvPr id="16" name="Media på Internett 15" title="HelseNorge Integrasjon med PatientSky">
            <a:hlinkClick r:id="" action="ppaction://media"/>
            <a:extLst>
              <a:ext uri="{FF2B5EF4-FFF2-40B4-BE49-F238E27FC236}">
                <a16:creationId xmlns:a16="http://schemas.microsoft.com/office/drawing/2014/main" id="{819D136E-8C5D-1AD8-F729-E20017899D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65" y="1873844"/>
            <a:ext cx="4965223" cy="2805351"/>
          </a:xfrm>
          <a:prstGeom prst="round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771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9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33601" y="1301884"/>
            <a:ext cx="3550024" cy="1000533"/>
          </a:xfrm>
        </p:spPr>
        <p:txBody>
          <a:bodyPr>
            <a:noAutofit/>
          </a:bodyPr>
          <a:lstStyle/>
          <a:p>
            <a:r>
              <a:rPr lang="nb-NO" sz="2800" b="1" dirty="0">
                <a:latin typeface="CamingoDos Pro SemiBold" panose="020B0603040302020203" pitchFamily="34" charset="0"/>
              </a:rPr>
              <a:t>Målet med kurset: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33600" y="2472558"/>
            <a:ext cx="6854890" cy="261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>
                <a:latin typeface="CamingoDos Pro Light" panose="020B0303040302020203" pitchFamily="34" charset="0"/>
              </a:rPr>
              <a:t>Modul 1: Hva er internett?</a:t>
            </a:r>
          </a:p>
          <a:p>
            <a:pPr marL="0" indent="0">
              <a:buNone/>
            </a:pPr>
            <a:r>
              <a:rPr lang="nb-NO" i="1" dirty="0">
                <a:latin typeface="CamingoDos Pro Light" panose="020B0303040302020203" pitchFamily="34" charset="0"/>
              </a:rPr>
              <a:t>Modul 2: Hvordan kommunisere digitalt?</a:t>
            </a:r>
          </a:p>
          <a:p>
            <a:pPr marL="0" indent="0">
              <a:buNone/>
            </a:pPr>
            <a:r>
              <a:rPr lang="nb-NO" b="1" dirty="0">
                <a:latin typeface="CamingoDos Pro Light" panose="020B0303040302020203" pitchFamily="34" charset="0"/>
              </a:rPr>
              <a:t>Modul 3: De ulike digitale løsningene, del I</a:t>
            </a:r>
          </a:p>
          <a:p>
            <a:pPr marL="0" indent="0">
              <a:buNone/>
            </a:pPr>
            <a:r>
              <a:rPr lang="nb-NO" dirty="0">
                <a:latin typeface="CamingoDos Pro Light" panose="020B0303040302020203" pitchFamily="34" charset="0"/>
              </a:rPr>
              <a:t>Modul 4: De ulike digitale løsningene, del II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6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0" name="Picture 4" descr="Helsedirektoratet – Store medisinske leksikon">
            <a:extLst>
              <a:ext uri="{FF2B5EF4-FFF2-40B4-BE49-F238E27FC236}">
                <a16:creationId xmlns:a16="http://schemas.microsoft.com/office/drawing/2014/main" id="{A7981AC6-03D6-8516-5905-7CEB7024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1" y="209550"/>
            <a:ext cx="5715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9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95645DCE-9ED5-174A-BC5D-5C21B49E9AD8}"/>
              </a:ext>
            </a:extLst>
          </p:cNvPr>
          <p:cNvSpPr/>
          <p:nvPr/>
        </p:nvSpPr>
        <p:spPr>
          <a:xfrm>
            <a:off x="587933" y="3790957"/>
            <a:ext cx="7412600" cy="1826936"/>
          </a:xfrm>
          <a:prstGeom prst="roundRect">
            <a:avLst>
              <a:gd name="adj" fmla="val 878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575EB4B-5493-73AB-E13B-249673F9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33" y="87910"/>
            <a:ext cx="7203835" cy="1000533"/>
          </a:xfrm>
        </p:spPr>
        <p:txBody>
          <a:bodyPr/>
          <a:lstStyle/>
          <a:p>
            <a:r>
              <a:rPr lang="nb-NO" b="1" dirty="0">
                <a:solidFill>
                  <a:srgbClr val="9E3095"/>
                </a:solidFill>
                <a:latin typeface="CamingoDos Pro SemiBold" panose="020B0603040302020203" pitchFamily="34" charset="0"/>
              </a:rPr>
              <a:t>De ulike digitale løsningene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73DA01-AEFD-1413-B1FD-873C2818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75F953-DF2E-041F-7ADE-5FF6F76F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E76E94-F9A0-0CE4-2D5D-19AF8D7B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</a:t>
            </a:fld>
            <a:endParaRPr lang="nn-NO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3A510892-95BA-5AD2-A126-3345D2B851F0}"/>
              </a:ext>
            </a:extLst>
          </p:cNvPr>
          <p:cNvSpPr/>
          <p:nvPr/>
        </p:nvSpPr>
        <p:spPr>
          <a:xfrm>
            <a:off x="587933" y="1693021"/>
            <a:ext cx="7412600" cy="1687880"/>
          </a:xfrm>
          <a:prstGeom prst="roundRect">
            <a:avLst>
              <a:gd name="adj" fmla="val 878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Bindepunkt 6">
            <a:extLst>
              <a:ext uri="{FF2B5EF4-FFF2-40B4-BE49-F238E27FC236}">
                <a16:creationId xmlns:a16="http://schemas.microsoft.com/office/drawing/2014/main" id="{D5E975F0-1ED6-99D9-E72C-203627927F45}"/>
              </a:ext>
            </a:extLst>
          </p:cNvPr>
          <p:cNvSpPr/>
          <p:nvPr/>
        </p:nvSpPr>
        <p:spPr>
          <a:xfrm>
            <a:off x="1086733" y="1862534"/>
            <a:ext cx="900000" cy="900000"/>
          </a:xfrm>
          <a:prstGeom prst="flowChartConnector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208D714-9F08-EB95-E5A8-C9D9E484EB01}"/>
              </a:ext>
            </a:extLst>
          </p:cNvPr>
          <p:cNvSpPr txBox="1"/>
          <p:nvPr/>
        </p:nvSpPr>
        <p:spPr>
          <a:xfrm>
            <a:off x="771488" y="2795887"/>
            <a:ext cx="154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/>
                </a:solidFill>
                <a:latin typeface="CamingoDos Pro SemiBold" panose="020B0603040302020203" pitchFamily="34" charset="0"/>
              </a:rPr>
              <a:t>Helsenorge</a:t>
            </a:r>
            <a:endParaRPr lang="nb-NO" dirty="0">
              <a:solidFill>
                <a:schemeClr val="bg1"/>
              </a:solidFill>
              <a:latin typeface="CamingoDos Pro SemiBold" panose="020B0603040302020203" pitchFamily="34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E41B4E0-621D-FF62-7D90-8392E48A5B97}"/>
              </a:ext>
            </a:extLst>
          </p:cNvPr>
          <p:cNvSpPr txBox="1"/>
          <p:nvPr/>
        </p:nvSpPr>
        <p:spPr>
          <a:xfrm>
            <a:off x="2481137" y="1936796"/>
            <a:ext cx="5289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mingoDos Pro Light" panose="020B0303040302020203" pitchFamily="34" charset="0"/>
              </a:rPr>
              <a:t>Er den offentlige nettstedet for informasjon om og tilgang til helsetjenester, for innbyggere i Norge.</a:t>
            </a:r>
          </a:p>
          <a:p>
            <a:r>
              <a:rPr lang="nb-NO" dirty="0">
                <a:solidFill>
                  <a:schemeClr val="bg1"/>
                </a:solidFill>
                <a:latin typeface="CamingoDos Pro Light" panose="020B0303040302020203" pitchFamily="34" charset="0"/>
              </a:rPr>
              <a:t>Her kan du bestille legetime, fornye resepter, finne henvisning og mye mer.</a:t>
            </a:r>
          </a:p>
        </p:txBody>
      </p:sp>
      <p:sp>
        <p:nvSpPr>
          <p:cNvPr id="11" name="Bindepunkt 10">
            <a:extLst>
              <a:ext uri="{FF2B5EF4-FFF2-40B4-BE49-F238E27FC236}">
                <a16:creationId xmlns:a16="http://schemas.microsoft.com/office/drawing/2014/main" id="{20744EDC-E7D0-8C02-A588-267C5339038A}"/>
              </a:ext>
            </a:extLst>
          </p:cNvPr>
          <p:cNvSpPr/>
          <p:nvPr/>
        </p:nvSpPr>
        <p:spPr>
          <a:xfrm>
            <a:off x="1095076" y="3977706"/>
            <a:ext cx="900000" cy="900000"/>
          </a:xfrm>
          <a:prstGeom prst="flowChartConnector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E27CDD7-66E3-9125-E400-FDCBF85DCF84}"/>
              </a:ext>
            </a:extLst>
          </p:cNvPr>
          <p:cNvSpPr txBox="1"/>
          <p:nvPr/>
        </p:nvSpPr>
        <p:spPr>
          <a:xfrm>
            <a:off x="795729" y="4988798"/>
            <a:ext cx="148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/>
                </a:solidFill>
                <a:latin typeface="CamingoDos Pro SemiBold" panose="020B0603040302020203" pitchFamily="34" charset="0"/>
              </a:rPr>
              <a:t>PasientSky</a:t>
            </a:r>
            <a:endParaRPr lang="nb-NO" dirty="0">
              <a:solidFill>
                <a:schemeClr val="bg1"/>
              </a:solidFill>
              <a:latin typeface="CamingoDos Pro SemiBold" panose="020B0603040302020203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AAE2885-73E0-A491-BFDD-2340EC9E2EC6}"/>
              </a:ext>
            </a:extLst>
          </p:cNvPr>
          <p:cNvSpPr txBox="1"/>
          <p:nvPr/>
        </p:nvSpPr>
        <p:spPr>
          <a:xfrm>
            <a:off x="2481136" y="3977706"/>
            <a:ext cx="5289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mingoDos Pro Light" panose="020B0303040302020203" pitchFamily="34" charset="0"/>
              </a:rPr>
              <a:t>Er en tjeneste som mange legekontorer bruker for bestilling av legetimer, resepter, video-konsultasjoner og e-konsultasjoner på nett, hos din fastlege eller din behandler i en klinikk. </a:t>
            </a:r>
          </a:p>
          <a:p>
            <a:r>
              <a:rPr lang="nb-NO" dirty="0">
                <a:solidFill>
                  <a:schemeClr val="bg1"/>
                </a:solidFill>
                <a:latin typeface="CamingoDos Pro Light" panose="020B0303040302020203" pitchFamily="34" charset="0"/>
              </a:rPr>
              <a:t>Er integrert i </a:t>
            </a:r>
            <a:r>
              <a:rPr lang="nb-NO" dirty="0" err="1">
                <a:solidFill>
                  <a:schemeClr val="bg1"/>
                </a:solidFill>
                <a:latin typeface="CamingoDos Pro Light" panose="020B0303040302020203" pitchFamily="34" charset="0"/>
              </a:rPr>
              <a:t>Helsenorge</a:t>
            </a:r>
            <a:r>
              <a:rPr lang="nb-NO" dirty="0">
                <a:solidFill>
                  <a:schemeClr val="bg1"/>
                </a:solidFill>
                <a:latin typeface="CamingoDos Pro Light" panose="020B0303040302020203" pitchFamily="34" charset="0"/>
              </a:rPr>
              <a:t>.</a:t>
            </a:r>
          </a:p>
        </p:txBody>
      </p:sp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52912883-A62B-4DF7-C615-EFD177502DB4}"/>
              </a:ext>
            </a:extLst>
          </p:cNvPr>
          <p:cNvSpPr/>
          <p:nvPr/>
        </p:nvSpPr>
        <p:spPr>
          <a:xfrm>
            <a:off x="8189646" y="1693021"/>
            <a:ext cx="3042434" cy="1687880"/>
          </a:xfrm>
          <a:prstGeom prst="roundRect">
            <a:avLst>
              <a:gd name="adj" fmla="val 5636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41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75EB4B-5493-73AB-E13B-249673F9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CamingoDos Pro SemiBold" panose="020B0603040302020203" pitchFamily="34" charset="0"/>
              </a:rPr>
              <a:t>Oppgave</a:t>
            </a:r>
          </a:p>
        </p:txBody>
      </p:sp>
      <p:pic>
        <p:nvPicPr>
          <p:cNvPr id="8" name="Plassholder for innhold 7" descr="En lyspæren">
            <a:extLst>
              <a:ext uri="{FF2B5EF4-FFF2-40B4-BE49-F238E27FC236}">
                <a16:creationId xmlns:a16="http://schemas.microsoft.com/office/drawing/2014/main" id="{760B1587-CD71-9213-D45C-270D4ECE9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8840" y="-203200"/>
            <a:ext cx="3806825" cy="380682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73DA01-AEFD-1413-B1FD-873C2818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75F953-DF2E-041F-7ADE-5FF6F76F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E76E94-F9A0-0CE4-2D5D-19AF8D7B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</a:t>
            </a:fld>
            <a:endParaRPr lang="nn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EBAA21C-3677-0015-8D58-94995B78479C}"/>
              </a:ext>
            </a:extLst>
          </p:cNvPr>
          <p:cNvSpPr txBox="1"/>
          <p:nvPr/>
        </p:nvSpPr>
        <p:spPr>
          <a:xfrm>
            <a:off x="810042" y="4058287"/>
            <a:ext cx="583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CamingoDos Pro Light" panose="020B0303040302020203" pitchFamily="34" charset="0"/>
              </a:rPr>
              <a:t>(«Oppskriften» på hvordan man logger seg inn på </a:t>
            </a:r>
            <a:r>
              <a:rPr lang="nb-NO" sz="2000" dirty="0" err="1">
                <a:latin typeface="CamingoDos Pro Light" panose="020B0303040302020203" pitchFamily="34" charset="0"/>
              </a:rPr>
              <a:t>Helsenorge</a:t>
            </a:r>
            <a:r>
              <a:rPr lang="nb-NO" sz="2000" dirty="0">
                <a:latin typeface="CamingoDos Pro Light" panose="020B0303040302020203" pitchFamily="34" charset="0"/>
              </a:rPr>
              <a:t> kommer på neste side)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02FBEE9-90C4-3195-4905-BFB5F696F130}"/>
              </a:ext>
            </a:extLst>
          </p:cNvPr>
          <p:cNvSpPr txBox="1"/>
          <p:nvPr/>
        </p:nvSpPr>
        <p:spPr>
          <a:xfrm>
            <a:off x="793928" y="2626254"/>
            <a:ext cx="640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CamingoDos Pro Light" panose="020B0303040302020203" pitchFamily="34" charset="0"/>
              </a:rPr>
              <a:t>Alle kursdeltakere skal logge seg inn på </a:t>
            </a:r>
            <a:r>
              <a:rPr lang="nb-NO" sz="2000" dirty="0" err="1">
                <a:latin typeface="CamingoDos Pro Light" panose="020B0303040302020203" pitchFamily="34" charset="0"/>
              </a:rPr>
              <a:t>Helsenorge</a:t>
            </a:r>
            <a:r>
              <a:rPr lang="nb-NO" sz="2000" dirty="0">
                <a:latin typeface="CamingoDos Pro Light" panose="020B0303040302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20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ndepunkt 7">
            <a:extLst>
              <a:ext uri="{FF2B5EF4-FFF2-40B4-BE49-F238E27FC236}">
                <a16:creationId xmlns:a16="http://schemas.microsoft.com/office/drawing/2014/main" id="{22806012-D983-3686-337F-8E6330AFF74E}"/>
              </a:ext>
            </a:extLst>
          </p:cNvPr>
          <p:cNvSpPr/>
          <p:nvPr/>
        </p:nvSpPr>
        <p:spPr>
          <a:xfrm>
            <a:off x="-2917537" y="-960159"/>
            <a:ext cx="7571511" cy="8267700"/>
          </a:xfrm>
          <a:prstGeom prst="flowChartConnector">
            <a:avLst/>
          </a:prstGeom>
          <a:gradFill>
            <a:gsLst>
              <a:gs pos="0">
                <a:srgbClr val="9E3095"/>
              </a:gs>
              <a:gs pos="100000">
                <a:srgbClr val="2189A4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1B4663-7461-CA92-243A-46E196D7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2DF910-EAB4-3F2A-3ECE-2E780C35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A377FB-2F7D-B021-986A-29EC7F4E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5</a:t>
            </a:fld>
            <a:endParaRPr lang="nn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D3C92E8-2196-EDD1-6BD4-0289A0F81003}"/>
              </a:ext>
            </a:extLst>
          </p:cNvPr>
          <p:cNvGrpSpPr/>
          <p:nvPr/>
        </p:nvGrpSpPr>
        <p:grpSpPr>
          <a:xfrm>
            <a:off x="2361056" y="2425259"/>
            <a:ext cx="2263015" cy="1612917"/>
            <a:chOff x="304800" y="1260223"/>
            <a:chExt cx="1547177" cy="1326983"/>
          </a:xfrm>
        </p:grpSpPr>
        <p:sp>
          <p:nvSpPr>
            <p:cNvPr id="13" name="Bindepunkt 12">
              <a:extLst>
                <a:ext uri="{FF2B5EF4-FFF2-40B4-BE49-F238E27FC236}">
                  <a16:creationId xmlns:a16="http://schemas.microsoft.com/office/drawing/2014/main" id="{7FAF3B36-957C-C039-C727-A65766E22C87}"/>
                </a:ext>
              </a:extLst>
            </p:cNvPr>
            <p:cNvSpPr/>
            <p:nvPr/>
          </p:nvSpPr>
          <p:spPr>
            <a:xfrm>
              <a:off x="609600" y="1260223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BAFD5C6-D7EB-ED0B-3381-D24ABAA39BBD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53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Helsenorge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0441C0C-48F4-481D-95FC-C4A5343C529E}"/>
              </a:ext>
            </a:extLst>
          </p:cNvPr>
          <p:cNvGrpSpPr/>
          <p:nvPr/>
        </p:nvGrpSpPr>
        <p:grpSpPr>
          <a:xfrm>
            <a:off x="92793" y="-609131"/>
            <a:ext cx="1482007" cy="1364583"/>
            <a:chOff x="2478260" y="1337203"/>
            <a:chExt cx="1482007" cy="1364583"/>
          </a:xfrm>
        </p:grpSpPr>
        <p:sp>
          <p:nvSpPr>
            <p:cNvPr id="22" name="Bindepunkt 21">
              <a:extLst>
                <a:ext uri="{FF2B5EF4-FFF2-40B4-BE49-F238E27FC236}">
                  <a16:creationId xmlns:a16="http://schemas.microsoft.com/office/drawing/2014/main" id="{DEA730D6-110E-530A-F78F-5342C806C82F}"/>
                </a:ext>
              </a:extLst>
            </p:cNvPr>
            <p:cNvSpPr/>
            <p:nvPr/>
          </p:nvSpPr>
          <p:spPr>
            <a:xfrm>
              <a:off x="2800562" y="1337203"/>
              <a:ext cx="666427" cy="615753"/>
            </a:xfrm>
            <a:prstGeom prst="flowChartConnector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FE34D607-14BC-9286-B182-60F980F07FAB}"/>
                </a:ext>
              </a:extLst>
            </p:cNvPr>
            <p:cNvSpPr txBox="1"/>
            <p:nvPr/>
          </p:nvSpPr>
          <p:spPr>
            <a:xfrm>
              <a:off x="2478260" y="2055455"/>
              <a:ext cx="148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Raleway" pitchFamily="2" charset="0"/>
                </a:rPr>
                <a:t>PasientSky</a:t>
              </a:r>
            </a:p>
            <a:p>
              <a:endParaRPr lang="nb-NO" dirty="0"/>
            </a:p>
          </p:txBody>
        </p:sp>
      </p:grp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52BB87E-11B5-4197-2559-F5CC44A94130}"/>
              </a:ext>
            </a:extLst>
          </p:cNvPr>
          <p:cNvSpPr txBox="1"/>
          <p:nvPr/>
        </p:nvSpPr>
        <p:spPr>
          <a:xfrm>
            <a:off x="5517901" y="470758"/>
            <a:ext cx="4562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100" b="1" dirty="0" err="1">
                <a:latin typeface="CamingoDos Pro SemiBold" panose="020B0603040302020203" pitchFamily="34" charset="0"/>
              </a:rPr>
              <a:t>Helsenorge</a:t>
            </a:r>
            <a:endParaRPr lang="nb-NO" sz="3100" b="1" dirty="0">
              <a:latin typeface="CamingoDos Pro SemiBold" panose="020B0603040302020203" pitchFamily="34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0378990-7AAE-2E61-9B3C-0F114F3E274F}"/>
              </a:ext>
            </a:extLst>
          </p:cNvPr>
          <p:cNvSpPr txBox="1"/>
          <p:nvPr/>
        </p:nvSpPr>
        <p:spPr>
          <a:xfrm>
            <a:off x="5020615" y="2209800"/>
            <a:ext cx="215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solidFill>
                  <a:schemeClr val="bg1"/>
                </a:solidFill>
                <a:latin typeface="Raleway" pitchFamily="2" charset="0"/>
              </a:rPr>
              <a:t>App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Trykk på appen</a:t>
            </a:r>
          </a:p>
          <a:p>
            <a:pPr marL="342900" indent="-342900">
              <a:buAutoNum type="arabicPeriod"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30" name="Bilde 29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0480D040-5CC9-B519-10E9-E6497050FE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1941" y="832907"/>
            <a:ext cx="3149102" cy="60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9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ndepunkt 7">
            <a:extLst>
              <a:ext uri="{FF2B5EF4-FFF2-40B4-BE49-F238E27FC236}">
                <a16:creationId xmlns:a16="http://schemas.microsoft.com/office/drawing/2014/main" id="{22806012-D983-3686-337F-8E6330AFF74E}"/>
              </a:ext>
            </a:extLst>
          </p:cNvPr>
          <p:cNvSpPr/>
          <p:nvPr/>
        </p:nvSpPr>
        <p:spPr>
          <a:xfrm>
            <a:off x="-2917537" y="-960159"/>
            <a:ext cx="7571511" cy="8267700"/>
          </a:xfrm>
          <a:prstGeom prst="flowChartConnector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1B4663-7461-CA92-243A-46E196D7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2DF910-EAB4-3F2A-3ECE-2E780C35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A377FB-2F7D-B021-986A-29EC7F4E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6</a:t>
            </a:fld>
            <a:endParaRPr lang="nn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D3C92E8-2196-EDD1-6BD4-0289A0F81003}"/>
              </a:ext>
            </a:extLst>
          </p:cNvPr>
          <p:cNvGrpSpPr/>
          <p:nvPr/>
        </p:nvGrpSpPr>
        <p:grpSpPr>
          <a:xfrm>
            <a:off x="2361056" y="2425259"/>
            <a:ext cx="2263015" cy="1612917"/>
            <a:chOff x="304800" y="1260223"/>
            <a:chExt cx="1547177" cy="1326983"/>
          </a:xfrm>
        </p:grpSpPr>
        <p:sp>
          <p:nvSpPr>
            <p:cNvPr id="13" name="Bindepunkt 12">
              <a:extLst>
                <a:ext uri="{FF2B5EF4-FFF2-40B4-BE49-F238E27FC236}">
                  <a16:creationId xmlns:a16="http://schemas.microsoft.com/office/drawing/2014/main" id="{7FAF3B36-957C-C039-C727-A65766E22C87}"/>
                </a:ext>
              </a:extLst>
            </p:cNvPr>
            <p:cNvSpPr/>
            <p:nvPr/>
          </p:nvSpPr>
          <p:spPr>
            <a:xfrm>
              <a:off x="609600" y="1260223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BAFD5C6-D7EB-ED0B-3381-D24ABAA39BBD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53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Helsenorge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0441C0C-48F4-481D-95FC-C4A5343C529E}"/>
              </a:ext>
            </a:extLst>
          </p:cNvPr>
          <p:cNvGrpSpPr/>
          <p:nvPr/>
        </p:nvGrpSpPr>
        <p:grpSpPr>
          <a:xfrm>
            <a:off x="92793" y="-609131"/>
            <a:ext cx="1482007" cy="1364583"/>
            <a:chOff x="2478260" y="1337203"/>
            <a:chExt cx="1482007" cy="1364583"/>
          </a:xfrm>
        </p:grpSpPr>
        <p:sp>
          <p:nvSpPr>
            <p:cNvPr id="22" name="Bindepunkt 21">
              <a:extLst>
                <a:ext uri="{FF2B5EF4-FFF2-40B4-BE49-F238E27FC236}">
                  <a16:creationId xmlns:a16="http://schemas.microsoft.com/office/drawing/2014/main" id="{DEA730D6-110E-530A-F78F-5342C806C82F}"/>
                </a:ext>
              </a:extLst>
            </p:cNvPr>
            <p:cNvSpPr/>
            <p:nvPr/>
          </p:nvSpPr>
          <p:spPr>
            <a:xfrm>
              <a:off x="2800562" y="1337203"/>
              <a:ext cx="666427" cy="615753"/>
            </a:xfrm>
            <a:prstGeom prst="flowChartConnector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FE34D607-14BC-9286-B182-60F980F07FAB}"/>
                </a:ext>
              </a:extLst>
            </p:cNvPr>
            <p:cNvSpPr txBox="1"/>
            <p:nvPr/>
          </p:nvSpPr>
          <p:spPr>
            <a:xfrm>
              <a:off x="2478260" y="2055455"/>
              <a:ext cx="148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Raleway" pitchFamily="2" charset="0"/>
                </a:rPr>
                <a:t>PasientSky</a:t>
              </a:r>
            </a:p>
            <a:p>
              <a:endParaRPr lang="nb-NO" dirty="0"/>
            </a:p>
          </p:txBody>
        </p:sp>
      </p:grp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52BB87E-11B5-4197-2559-F5CC44A94130}"/>
              </a:ext>
            </a:extLst>
          </p:cNvPr>
          <p:cNvSpPr txBox="1"/>
          <p:nvPr/>
        </p:nvSpPr>
        <p:spPr>
          <a:xfrm>
            <a:off x="5887091" y="209888"/>
            <a:ext cx="4562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100" b="1" dirty="0" err="1">
                <a:latin typeface="CamingoDos Pro SemiBold" panose="020B0603040302020203" pitchFamily="34" charset="0"/>
              </a:rPr>
              <a:t>Helsenorge</a:t>
            </a:r>
            <a:endParaRPr lang="nb-NO" sz="3100" b="1" dirty="0">
              <a:latin typeface="CamingoDos Pro SemiBold" panose="020B0603040302020203" pitchFamily="34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0378990-7AAE-2E61-9B3C-0F114F3E274F}"/>
              </a:ext>
            </a:extLst>
          </p:cNvPr>
          <p:cNvSpPr txBox="1"/>
          <p:nvPr/>
        </p:nvSpPr>
        <p:spPr>
          <a:xfrm>
            <a:off x="5020615" y="2209800"/>
            <a:ext cx="215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solidFill>
                  <a:schemeClr val="bg1"/>
                </a:solidFill>
                <a:latin typeface="Raleway" pitchFamily="2" charset="0"/>
              </a:rPr>
              <a:t>App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Trykk på appen</a:t>
            </a:r>
          </a:p>
          <a:p>
            <a:pPr marL="342900" indent="-342900">
              <a:buAutoNum type="arabicPeriod"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30" name="Bilde 29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0480D040-5CC9-B519-10E9-E6497050FE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333" y="812802"/>
            <a:ext cx="3149102" cy="6045199"/>
          </a:xfrm>
          <a:prstGeom prst="rect">
            <a:avLst/>
          </a:prstGeom>
        </p:spPr>
      </p:pic>
      <p:pic>
        <p:nvPicPr>
          <p:cNvPr id="3" name="Bilde 2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E5A2A933-66A9-C98E-C7D6-C1170FE897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6491" y="98147"/>
            <a:ext cx="3670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7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ndepunkt 7">
            <a:extLst>
              <a:ext uri="{FF2B5EF4-FFF2-40B4-BE49-F238E27FC236}">
                <a16:creationId xmlns:a16="http://schemas.microsoft.com/office/drawing/2014/main" id="{22806012-D983-3686-337F-8E6330AFF74E}"/>
              </a:ext>
            </a:extLst>
          </p:cNvPr>
          <p:cNvSpPr/>
          <p:nvPr/>
        </p:nvSpPr>
        <p:spPr>
          <a:xfrm>
            <a:off x="-2917537" y="-960159"/>
            <a:ext cx="7571511" cy="8267700"/>
          </a:xfrm>
          <a:prstGeom prst="flowChartConnector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1B4663-7461-CA92-243A-46E196D7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2DF910-EAB4-3F2A-3ECE-2E780C35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A377FB-2F7D-B021-986A-29EC7F4E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7</a:t>
            </a:fld>
            <a:endParaRPr lang="nn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D3C92E8-2196-EDD1-6BD4-0289A0F81003}"/>
              </a:ext>
            </a:extLst>
          </p:cNvPr>
          <p:cNvGrpSpPr/>
          <p:nvPr/>
        </p:nvGrpSpPr>
        <p:grpSpPr>
          <a:xfrm>
            <a:off x="2361056" y="2425259"/>
            <a:ext cx="2263015" cy="1612917"/>
            <a:chOff x="304800" y="1260223"/>
            <a:chExt cx="1547177" cy="1326983"/>
          </a:xfrm>
        </p:grpSpPr>
        <p:sp>
          <p:nvSpPr>
            <p:cNvPr id="13" name="Bindepunkt 12">
              <a:extLst>
                <a:ext uri="{FF2B5EF4-FFF2-40B4-BE49-F238E27FC236}">
                  <a16:creationId xmlns:a16="http://schemas.microsoft.com/office/drawing/2014/main" id="{7FAF3B36-957C-C039-C727-A65766E22C87}"/>
                </a:ext>
              </a:extLst>
            </p:cNvPr>
            <p:cNvSpPr/>
            <p:nvPr/>
          </p:nvSpPr>
          <p:spPr>
            <a:xfrm>
              <a:off x="609600" y="1260223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BAFD5C6-D7EB-ED0B-3381-D24ABAA39BBD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53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Helsenorge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0441C0C-48F4-481D-95FC-C4A5343C529E}"/>
              </a:ext>
            </a:extLst>
          </p:cNvPr>
          <p:cNvGrpSpPr/>
          <p:nvPr/>
        </p:nvGrpSpPr>
        <p:grpSpPr>
          <a:xfrm>
            <a:off x="92793" y="-609131"/>
            <a:ext cx="1482007" cy="1364583"/>
            <a:chOff x="2478260" y="1337203"/>
            <a:chExt cx="1482007" cy="1364583"/>
          </a:xfrm>
        </p:grpSpPr>
        <p:sp>
          <p:nvSpPr>
            <p:cNvPr id="22" name="Bindepunkt 21">
              <a:extLst>
                <a:ext uri="{FF2B5EF4-FFF2-40B4-BE49-F238E27FC236}">
                  <a16:creationId xmlns:a16="http://schemas.microsoft.com/office/drawing/2014/main" id="{DEA730D6-110E-530A-F78F-5342C806C82F}"/>
                </a:ext>
              </a:extLst>
            </p:cNvPr>
            <p:cNvSpPr/>
            <p:nvPr/>
          </p:nvSpPr>
          <p:spPr>
            <a:xfrm>
              <a:off x="2800562" y="1337203"/>
              <a:ext cx="666427" cy="615753"/>
            </a:xfrm>
            <a:prstGeom prst="flowChartConnector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FE34D607-14BC-9286-B182-60F980F07FAB}"/>
                </a:ext>
              </a:extLst>
            </p:cNvPr>
            <p:cNvSpPr txBox="1"/>
            <p:nvPr/>
          </p:nvSpPr>
          <p:spPr>
            <a:xfrm>
              <a:off x="2478260" y="2055455"/>
              <a:ext cx="148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Raleway" pitchFamily="2" charset="0"/>
                </a:rPr>
                <a:t>PasientSky</a:t>
              </a:r>
            </a:p>
            <a:p>
              <a:endParaRPr lang="nb-NO" dirty="0"/>
            </a:p>
          </p:txBody>
        </p:sp>
      </p:grp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52BB87E-11B5-4197-2559-F5CC44A94130}"/>
              </a:ext>
            </a:extLst>
          </p:cNvPr>
          <p:cNvSpPr txBox="1"/>
          <p:nvPr/>
        </p:nvSpPr>
        <p:spPr>
          <a:xfrm>
            <a:off x="5887091" y="209888"/>
            <a:ext cx="4562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100" b="1" dirty="0" err="1">
                <a:latin typeface="CamingoDos Pro SemiBold" panose="020B0603040302020203" pitchFamily="34" charset="0"/>
              </a:rPr>
              <a:t>Helsenorge</a:t>
            </a:r>
            <a:endParaRPr lang="nb-NO" sz="3100" b="1" dirty="0">
              <a:latin typeface="CamingoDos Pro SemiBold" panose="020B0603040302020203" pitchFamily="34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0378990-7AAE-2E61-9B3C-0F114F3E274F}"/>
              </a:ext>
            </a:extLst>
          </p:cNvPr>
          <p:cNvSpPr txBox="1"/>
          <p:nvPr/>
        </p:nvSpPr>
        <p:spPr>
          <a:xfrm>
            <a:off x="5020615" y="2209800"/>
            <a:ext cx="215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solidFill>
                  <a:schemeClr val="bg1"/>
                </a:solidFill>
                <a:latin typeface="Raleway" pitchFamily="2" charset="0"/>
              </a:rPr>
              <a:t>App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Trykk på appen</a:t>
            </a:r>
          </a:p>
          <a:p>
            <a:pPr marL="342900" indent="-342900">
              <a:buAutoNum type="arabicPeriod"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30" name="Bilde 29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0480D040-5CC9-B519-10E9-E6497050FE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7307541"/>
            <a:ext cx="3149102" cy="6045199"/>
          </a:xfrm>
          <a:prstGeom prst="rect">
            <a:avLst/>
          </a:prstGeom>
        </p:spPr>
      </p:pic>
      <p:pic>
        <p:nvPicPr>
          <p:cNvPr id="3" name="Bilde 2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E5A2A933-66A9-C98E-C7D6-C1170FE897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092" y="771867"/>
            <a:ext cx="3235537" cy="6045200"/>
          </a:xfrm>
          <a:prstGeom prst="rect">
            <a:avLst/>
          </a:prstGeom>
        </p:spPr>
      </p:pic>
      <p:pic>
        <p:nvPicPr>
          <p:cNvPr id="7" name="Bilde 6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1F5B506E-7056-5320-34B7-E70ECA126C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6848" y="1006658"/>
            <a:ext cx="4953000" cy="35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6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ndepunkt 7">
            <a:extLst>
              <a:ext uri="{FF2B5EF4-FFF2-40B4-BE49-F238E27FC236}">
                <a16:creationId xmlns:a16="http://schemas.microsoft.com/office/drawing/2014/main" id="{22806012-D983-3686-337F-8E6330AFF74E}"/>
              </a:ext>
            </a:extLst>
          </p:cNvPr>
          <p:cNvSpPr/>
          <p:nvPr/>
        </p:nvSpPr>
        <p:spPr>
          <a:xfrm>
            <a:off x="-2917537" y="-960159"/>
            <a:ext cx="7571511" cy="8267700"/>
          </a:xfrm>
          <a:prstGeom prst="flowChartConnector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1B4663-7461-CA92-243A-46E196D7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2DF910-EAB4-3F2A-3ECE-2E780C35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A377FB-2F7D-B021-986A-29EC7F4E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8</a:t>
            </a:fld>
            <a:endParaRPr lang="nn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D3C92E8-2196-EDD1-6BD4-0289A0F81003}"/>
              </a:ext>
            </a:extLst>
          </p:cNvPr>
          <p:cNvGrpSpPr/>
          <p:nvPr/>
        </p:nvGrpSpPr>
        <p:grpSpPr>
          <a:xfrm>
            <a:off x="2361056" y="2425259"/>
            <a:ext cx="2263015" cy="1612917"/>
            <a:chOff x="304800" y="1260223"/>
            <a:chExt cx="1547177" cy="1326983"/>
          </a:xfrm>
        </p:grpSpPr>
        <p:sp>
          <p:nvSpPr>
            <p:cNvPr id="13" name="Bindepunkt 12">
              <a:extLst>
                <a:ext uri="{FF2B5EF4-FFF2-40B4-BE49-F238E27FC236}">
                  <a16:creationId xmlns:a16="http://schemas.microsoft.com/office/drawing/2014/main" id="{7FAF3B36-957C-C039-C727-A65766E22C87}"/>
                </a:ext>
              </a:extLst>
            </p:cNvPr>
            <p:cNvSpPr/>
            <p:nvPr/>
          </p:nvSpPr>
          <p:spPr>
            <a:xfrm>
              <a:off x="609600" y="1260223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BAFD5C6-D7EB-ED0B-3381-D24ABAA39BBD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53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Helsenorge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0441C0C-48F4-481D-95FC-C4A5343C529E}"/>
              </a:ext>
            </a:extLst>
          </p:cNvPr>
          <p:cNvGrpSpPr/>
          <p:nvPr/>
        </p:nvGrpSpPr>
        <p:grpSpPr>
          <a:xfrm>
            <a:off x="92793" y="-609131"/>
            <a:ext cx="1482007" cy="1364583"/>
            <a:chOff x="2478260" y="1337203"/>
            <a:chExt cx="1482007" cy="1364583"/>
          </a:xfrm>
        </p:grpSpPr>
        <p:sp>
          <p:nvSpPr>
            <p:cNvPr id="22" name="Bindepunkt 21">
              <a:extLst>
                <a:ext uri="{FF2B5EF4-FFF2-40B4-BE49-F238E27FC236}">
                  <a16:creationId xmlns:a16="http://schemas.microsoft.com/office/drawing/2014/main" id="{DEA730D6-110E-530A-F78F-5342C806C82F}"/>
                </a:ext>
              </a:extLst>
            </p:cNvPr>
            <p:cNvSpPr/>
            <p:nvPr/>
          </p:nvSpPr>
          <p:spPr>
            <a:xfrm>
              <a:off x="2800562" y="1337203"/>
              <a:ext cx="666427" cy="615753"/>
            </a:xfrm>
            <a:prstGeom prst="flowChartConnector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FE34D607-14BC-9286-B182-60F980F07FAB}"/>
                </a:ext>
              </a:extLst>
            </p:cNvPr>
            <p:cNvSpPr txBox="1"/>
            <p:nvPr/>
          </p:nvSpPr>
          <p:spPr>
            <a:xfrm>
              <a:off x="2478260" y="2055455"/>
              <a:ext cx="148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Raleway" pitchFamily="2" charset="0"/>
                </a:rPr>
                <a:t>PasientSky</a:t>
              </a:r>
            </a:p>
            <a:p>
              <a:endParaRPr lang="nb-NO" dirty="0"/>
            </a:p>
          </p:txBody>
        </p:sp>
      </p:grp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52BB87E-11B5-4197-2559-F5CC44A94130}"/>
              </a:ext>
            </a:extLst>
          </p:cNvPr>
          <p:cNvSpPr txBox="1"/>
          <p:nvPr/>
        </p:nvSpPr>
        <p:spPr>
          <a:xfrm>
            <a:off x="5887091" y="209888"/>
            <a:ext cx="4562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100" b="1" dirty="0" err="1">
                <a:latin typeface="CamingoDos Pro SemiBold" panose="020B0603040302020203" pitchFamily="34" charset="0"/>
              </a:rPr>
              <a:t>Helsenorge</a:t>
            </a:r>
            <a:endParaRPr lang="nb-NO" sz="3100" b="1" dirty="0">
              <a:latin typeface="CamingoDos Pro SemiBold" panose="020B0603040302020203" pitchFamily="34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0378990-7AAE-2E61-9B3C-0F114F3E274F}"/>
              </a:ext>
            </a:extLst>
          </p:cNvPr>
          <p:cNvSpPr txBox="1"/>
          <p:nvPr/>
        </p:nvSpPr>
        <p:spPr>
          <a:xfrm>
            <a:off x="5020615" y="2209800"/>
            <a:ext cx="215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solidFill>
                  <a:schemeClr val="bg1"/>
                </a:solidFill>
                <a:latin typeface="Raleway" pitchFamily="2" charset="0"/>
              </a:rPr>
              <a:t>App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Trykk på appen</a:t>
            </a:r>
          </a:p>
          <a:p>
            <a:pPr marL="342900" indent="-342900">
              <a:buAutoNum type="arabicPeriod"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30" name="Bilde 29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0480D040-5CC9-B519-10E9-E6497050FE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7307541"/>
            <a:ext cx="3149102" cy="6045199"/>
          </a:xfrm>
          <a:prstGeom prst="rect">
            <a:avLst/>
          </a:prstGeom>
        </p:spPr>
      </p:pic>
      <p:pic>
        <p:nvPicPr>
          <p:cNvPr id="3" name="Bilde 2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E5A2A933-66A9-C98E-C7D6-C1170FE897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5" y="7585622"/>
            <a:ext cx="3235537" cy="6045200"/>
          </a:xfrm>
          <a:prstGeom prst="rect">
            <a:avLst/>
          </a:prstGeom>
        </p:spPr>
      </p:pic>
      <p:pic>
        <p:nvPicPr>
          <p:cNvPr id="7" name="Bilde 6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1F5B506E-7056-5320-34B7-E70ECA126C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528" y="1599028"/>
            <a:ext cx="4953000" cy="3585633"/>
          </a:xfrm>
          <a:prstGeom prst="rect">
            <a:avLst/>
          </a:prstGeom>
        </p:spPr>
      </p:pic>
      <p:pic>
        <p:nvPicPr>
          <p:cNvPr id="9" name="Bilde 8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054EF536-6E2F-5EAB-1D02-F17A3FF5BA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9935" y="-82390"/>
            <a:ext cx="4485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7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ndepunkt 7">
            <a:extLst>
              <a:ext uri="{FF2B5EF4-FFF2-40B4-BE49-F238E27FC236}">
                <a16:creationId xmlns:a16="http://schemas.microsoft.com/office/drawing/2014/main" id="{22806012-D983-3686-337F-8E6330AFF74E}"/>
              </a:ext>
            </a:extLst>
          </p:cNvPr>
          <p:cNvSpPr/>
          <p:nvPr/>
        </p:nvSpPr>
        <p:spPr>
          <a:xfrm>
            <a:off x="-2917537" y="-960159"/>
            <a:ext cx="7571511" cy="8267700"/>
          </a:xfrm>
          <a:prstGeom prst="flowChartConnector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1B4663-7461-CA92-243A-46E196D7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2DF910-EAB4-3F2A-3ECE-2E780C35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A377FB-2F7D-B021-986A-29EC7F4E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9</a:t>
            </a:fld>
            <a:endParaRPr lang="nn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D3C92E8-2196-EDD1-6BD4-0289A0F81003}"/>
              </a:ext>
            </a:extLst>
          </p:cNvPr>
          <p:cNvGrpSpPr/>
          <p:nvPr/>
        </p:nvGrpSpPr>
        <p:grpSpPr>
          <a:xfrm>
            <a:off x="2361056" y="2425259"/>
            <a:ext cx="2263015" cy="1612917"/>
            <a:chOff x="304800" y="1260223"/>
            <a:chExt cx="1547177" cy="1326983"/>
          </a:xfrm>
        </p:grpSpPr>
        <p:sp>
          <p:nvSpPr>
            <p:cNvPr id="13" name="Bindepunkt 12">
              <a:extLst>
                <a:ext uri="{FF2B5EF4-FFF2-40B4-BE49-F238E27FC236}">
                  <a16:creationId xmlns:a16="http://schemas.microsoft.com/office/drawing/2014/main" id="{7FAF3B36-957C-C039-C727-A65766E22C87}"/>
                </a:ext>
              </a:extLst>
            </p:cNvPr>
            <p:cNvSpPr/>
            <p:nvPr/>
          </p:nvSpPr>
          <p:spPr>
            <a:xfrm>
              <a:off x="609600" y="1260223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BAFD5C6-D7EB-ED0B-3381-D24ABAA39BBD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53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Helsenorge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0441C0C-48F4-481D-95FC-C4A5343C529E}"/>
              </a:ext>
            </a:extLst>
          </p:cNvPr>
          <p:cNvGrpSpPr/>
          <p:nvPr/>
        </p:nvGrpSpPr>
        <p:grpSpPr>
          <a:xfrm>
            <a:off x="92793" y="-609131"/>
            <a:ext cx="1482007" cy="1364583"/>
            <a:chOff x="2478260" y="1337203"/>
            <a:chExt cx="1482007" cy="1364583"/>
          </a:xfrm>
        </p:grpSpPr>
        <p:sp>
          <p:nvSpPr>
            <p:cNvPr id="22" name="Bindepunkt 21">
              <a:extLst>
                <a:ext uri="{FF2B5EF4-FFF2-40B4-BE49-F238E27FC236}">
                  <a16:creationId xmlns:a16="http://schemas.microsoft.com/office/drawing/2014/main" id="{DEA730D6-110E-530A-F78F-5342C806C82F}"/>
                </a:ext>
              </a:extLst>
            </p:cNvPr>
            <p:cNvSpPr/>
            <p:nvPr/>
          </p:nvSpPr>
          <p:spPr>
            <a:xfrm>
              <a:off x="2800562" y="1337203"/>
              <a:ext cx="666427" cy="615753"/>
            </a:xfrm>
            <a:prstGeom prst="flowChartConnector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FE34D607-14BC-9286-B182-60F980F07FAB}"/>
                </a:ext>
              </a:extLst>
            </p:cNvPr>
            <p:cNvSpPr txBox="1"/>
            <p:nvPr/>
          </p:nvSpPr>
          <p:spPr>
            <a:xfrm>
              <a:off x="2478260" y="2055455"/>
              <a:ext cx="148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Raleway" pitchFamily="2" charset="0"/>
                </a:rPr>
                <a:t>PasientSky</a:t>
              </a:r>
            </a:p>
            <a:p>
              <a:endParaRPr lang="nb-NO" dirty="0"/>
            </a:p>
          </p:txBody>
        </p:sp>
      </p:grp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52BB87E-11B5-4197-2559-F5CC44A94130}"/>
              </a:ext>
            </a:extLst>
          </p:cNvPr>
          <p:cNvSpPr txBox="1"/>
          <p:nvPr/>
        </p:nvSpPr>
        <p:spPr>
          <a:xfrm>
            <a:off x="5887091" y="209888"/>
            <a:ext cx="4562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100" b="1" dirty="0" err="1">
                <a:latin typeface="CamingoDos Pro SemiBold" panose="020B0603040302020203" pitchFamily="34" charset="0"/>
              </a:rPr>
              <a:t>Helsenorge</a:t>
            </a:r>
            <a:endParaRPr lang="nb-NO" sz="3100" b="1" dirty="0">
              <a:latin typeface="CamingoDos Pro SemiBold" panose="020B0603040302020203" pitchFamily="34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0378990-7AAE-2E61-9B3C-0F114F3E274F}"/>
              </a:ext>
            </a:extLst>
          </p:cNvPr>
          <p:cNvSpPr txBox="1"/>
          <p:nvPr/>
        </p:nvSpPr>
        <p:spPr>
          <a:xfrm>
            <a:off x="5020615" y="2209800"/>
            <a:ext cx="215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solidFill>
                  <a:schemeClr val="bg1"/>
                </a:solidFill>
                <a:latin typeface="Raleway" pitchFamily="2" charset="0"/>
              </a:rPr>
              <a:t>App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Trykk på appen</a:t>
            </a:r>
          </a:p>
          <a:p>
            <a:pPr marL="342900" indent="-342900">
              <a:buAutoNum type="arabicPeriod"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30" name="Bilde 29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0480D040-5CC9-B519-10E9-E6497050FE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7307541"/>
            <a:ext cx="3149102" cy="6045199"/>
          </a:xfrm>
          <a:prstGeom prst="rect">
            <a:avLst/>
          </a:prstGeom>
        </p:spPr>
      </p:pic>
      <p:pic>
        <p:nvPicPr>
          <p:cNvPr id="3" name="Bilde 2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E5A2A933-66A9-C98E-C7D6-C1170FE897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5" y="7585622"/>
            <a:ext cx="3235537" cy="6045200"/>
          </a:xfrm>
          <a:prstGeom prst="rect">
            <a:avLst/>
          </a:prstGeom>
        </p:spPr>
      </p:pic>
      <p:pic>
        <p:nvPicPr>
          <p:cNvPr id="7" name="Bilde 6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1F5B506E-7056-5320-34B7-E70ECA126C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19" y="8537323"/>
            <a:ext cx="4953000" cy="3585633"/>
          </a:xfrm>
          <a:prstGeom prst="rect">
            <a:avLst/>
          </a:prstGeom>
        </p:spPr>
      </p:pic>
      <p:pic>
        <p:nvPicPr>
          <p:cNvPr id="9" name="Bilde 8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054EF536-6E2F-5EAB-1D02-F17A3FF5BA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366" y="826800"/>
            <a:ext cx="3836246" cy="5865850"/>
          </a:xfrm>
          <a:prstGeom prst="rect">
            <a:avLst/>
          </a:prstGeom>
        </p:spPr>
      </p:pic>
      <p:pic>
        <p:nvPicPr>
          <p:cNvPr id="10" name="Bilde 9" descr="Et bilde som inneholder tekst, skjermbilde, Font, Mobiltelefon&#10;&#10;Automatisk generert beskrivelse">
            <a:extLst>
              <a:ext uri="{FF2B5EF4-FFF2-40B4-BE49-F238E27FC236}">
                <a16:creationId xmlns:a16="http://schemas.microsoft.com/office/drawing/2014/main" id="{E6034079-1EA7-6702-55E7-CBD4059FBCC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0801" y="491860"/>
            <a:ext cx="4535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7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LHL 4">
      <a:dk1>
        <a:srgbClr val="000000"/>
      </a:dk1>
      <a:lt1>
        <a:srgbClr val="FFFFFF"/>
      </a:lt1>
      <a:dk2>
        <a:srgbClr val="431E61"/>
      </a:dk2>
      <a:lt2>
        <a:srgbClr val="F0F0F0"/>
      </a:lt2>
      <a:accent1>
        <a:srgbClr val="431E61"/>
      </a:accent1>
      <a:accent2>
        <a:srgbClr val="9E3095"/>
      </a:accent2>
      <a:accent3>
        <a:srgbClr val="005582"/>
      </a:accent3>
      <a:accent4>
        <a:srgbClr val="2189A4"/>
      </a:accent4>
      <a:accent5>
        <a:srgbClr val="468246"/>
      </a:accent5>
      <a:accent6>
        <a:srgbClr val="A5D782"/>
      </a:accent6>
      <a:hlink>
        <a:srgbClr val="81CAE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L_ppt_16_9_mal" id="{EB8A3A14-FF5C-8345-A0E6-2F3DA01B3D2A}" vid="{7FB6E95C-CA2B-AC42-965A-07DF1E4D43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LHL mal</Template>
  <TotalTime>15</TotalTime>
  <Words>718</Words>
  <Application>Microsoft Office PowerPoint</Application>
  <PresentationFormat>Widescreen</PresentationFormat>
  <Paragraphs>173</Paragraphs>
  <Slides>14</Slides>
  <Notes>13</Notes>
  <HiddenSlides>0</HiddenSlides>
  <MMClips>2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3" baseType="lpstr">
      <vt:lpstr>.AppleSystemUIFont</vt:lpstr>
      <vt:lpstr>Arial</vt:lpstr>
      <vt:lpstr>Calibri</vt:lpstr>
      <vt:lpstr>Calibri Light</vt:lpstr>
      <vt:lpstr>CamingoDos Pro Light</vt:lpstr>
      <vt:lpstr>CamingoDos Pro SemiBold</vt:lpstr>
      <vt:lpstr>Raleway</vt:lpstr>
      <vt:lpstr>Work Sans</vt:lpstr>
      <vt:lpstr>Office-tema</vt:lpstr>
      <vt:lpstr>IKT-opplæring i regi av LHL</vt:lpstr>
      <vt:lpstr>Målet med kurset:</vt:lpstr>
      <vt:lpstr>De ulike digitale løsningene</vt:lpstr>
      <vt:lpstr>Oppgave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IKT-opplæring i regi av LHL</dc:title>
  <dc:creator>Frøydis Myrhaug Danielsen</dc:creator>
  <cp:lastModifiedBy>Frank Rosendahl Slettebakken</cp:lastModifiedBy>
  <cp:revision>2</cp:revision>
  <dcterms:created xsi:type="dcterms:W3CDTF">2023-09-28T08:11:29Z</dcterms:created>
  <dcterms:modified xsi:type="dcterms:W3CDTF">2023-09-29T08:43:01Z</dcterms:modified>
</cp:coreProperties>
</file>