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62" r:id="rId2"/>
    <p:sldId id="258" r:id="rId3"/>
    <p:sldId id="273" r:id="rId4"/>
    <p:sldId id="274" r:id="rId5"/>
    <p:sldId id="276" r:id="rId6"/>
    <p:sldId id="277" r:id="rId7"/>
    <p:sldId id="278" r:id="rId8"/>
    <p:sldId id="279" r:id="rId9"/>
    <p:sldId id="280" r:id="rId10"/>
    <p:sldId id="281" r:id="rId11"/>
    <p:sldId id="260" r:id="rId12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095"/>
    <a:srgbClr val="E6EAF0"/>
    <a:srgbClr val="F0F0F0"/>
    <a:srgbClr val="668CA5"/>
    <a:srgbClr val="218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ddels stil 2 - aks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iddels stil 2 - aks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4578"/>
  </p:normalViewPr>
  <p:slideViewPr>
    <p:cSldViewPr snapToGrid="0" snapToObjects="1" showGuides="1">
      <p:cViewPr varScale="1">
        <p:scale>
          <a:sx n="118" d="100"/>
          <a:sy n="118" d="100"/>
        </p:scale>
        <p:origin x="228" y="132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488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A023D-DC46-5F40-84EC-B401BA101AED}" type="datetimeFigureOut">
              <a:rPr lang="nb-NO" smtClean="0"/>
              <a:t>29.09.2023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C6259-31FE-5348-9D95-0C86CA520D5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1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52284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deltakerne få si hva de synes har vært bra, hva som de savner eller kunne vært gjort annerledes.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Det som er viktig er at kurset blir lagt opp til deltakernes interesser. Hvis de ønsker å lære om en type app, så gjør gjerne det!</a:t>
            </a:r>
            <a:br>
              <a:rPr lang="nb-NO" dirty="0"/>
            </a:br>
            <a:br>
              <a:rPr lang="nb-NO" dirty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6528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515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Hvorfor mener HDIR at IKT-opplæring er viktig??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 </a:t>
            </a: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Ordningen er etablert for å gi IKT-opplæring som kan heve den digitale kompetansen i målgruppen for å: Motvirke ensomhet og redusere digitalt utenforskap ved å legge til rette for møteplasser og samhandling som kan bidra til å vedlikeholde og styrke </a:t>
            </a:r>
            <a:r>
              <a:rPr lang="nb-NO" b="0" i="0" dirty="0" err="1">
                <a:solidFill>
                  <a:srgbClr val="212121"/>
                </a:solidFill>
                <a:effectLst/>
                <a:latin typeface="Work Sans" pitchFamily="2" charset="0"/>
              </a:rPr>
              <a:t>eldres</a:t>
            </a:r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 muligheter for å opprettholde sosiale nettverk. Bedre den digitale helsekompetansen slik at eldre kan tilegne seg helseinformasjon på nett via pc, nettbrett, smarttelefon og annet. Gjøre eldre bedre i stand til å motta digitale helsetjenester (eksempelvis via videokonsultasjon og e-konsultasjon) gjennom økt mestring og bedre brukeropplevelse</a:t>
            </a:r>
          </a:p>
          <a:p>
            <a:endParaRPr lang="nb-NO" b="0" i="0" dirty="0">
              <a:solidFill>
                <a:srgbClr val="212121"/>
              </a:solidFill>
              <a:effectLst/>
              <a:latin typeface="Work Sans" pitchFamily="2" charset="0"/>
            </a:endParaRP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Modul 4:</a:t>
            </a:r>
          </a:p>
          <a:p>
            <a:r>
              <a:rPr lang="nb-NO" b="0" i="0" dirty="0">
                <a:solidFill>
                  <a:srgbClr val="212121"/>
                </a:solidFill>
                <a:effectLst/>
                <a:latin typeface="Work Sans" pitchFamily="2" charset="0"/>
              </a:rPr>
              <a:t>- Nå er siste modul her. Ta en oppsummering av hva de lærte seg sist. Har de brukt noe av det de lærte forrige gang? Hva har vært vanskelig? </a:t>
            </a:r>
          </a:p>
          <a:p>
            <a:pPr marL="171450" indent="-171450">
              <a:buFontTx/>
              <a:buChar char="-"/>
            </a:pPr>
            <a:r>
              <a:rPr lang="nb-NO" dirty="0"/>
              <a:t>Repetisjon er viktig!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85137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Tx/>
              <a:buChar char="-"/>
            </a:pPr>
            <a:r>
              <a:rPr lang="nb-NO" dirty="0"/>
              <a:t>I dag skal vi gå gjennom to apper/nettsteder som er viktige.</a:t>
            </a:r>
          </a:p>
          <a:p>
            <a:pPr algn="l" fontAlgn="base"/>
            <a:endParaRPr lang="nb-NO" dirty="0"/>
          </a:p>
          <a:p>
            <a:pPr algn="l" fontAlgn="base"/>
            <a:r>
              <a:rPr lang="nb-NO" dirty="0"/>
              <a:t>- </a:t>
            </a:r>
            <a:r>
              <a:rPr lang="nb-NO" b="1" dirty="0" err="1"/>
              <a:t>Digipost</a:t>
            </a:r>
            <a:r>
              <a:rPr lang="nb-NO" b="1" dirty="0"/>
              <a:t>: </a:t>
            </a:r>
            <a:r>
              <a:rPr lang="nb-NO" b="0" i="0" dirty="0">
                <a:solidFill>
                  <a:srgbClr val="000000"/>
                </a:solidFill>
                <a:effectLst/>
                <a:latin typeface="Posten Sans Regular"/>
              </a:rPr>
              <a:t>er et digitalt postsystem utviklet av Posten Norge AS, som gir innbyggere og bedrifter tilgang til en egen digital postkasse. Siden alle i systemet har bekreftet hvem de er, kan du være sikker på at den som sender eller mottar brev faktisk er rette vedkommende.</a:t>
            </a:r>
          </a:p>
          <a:p>
            <a:pPr algn="l" fontAlgn="base"/>
            <a:r>
              <a:rPr lang="nb-NO" b="0" i="0" dirty="0">
                <a:solidFill>
                  <a:srgbClr val="000000"/>
                </a:solidFill>
                <a:effectLst/>
                <a:latin typeface="Posten Sans Regular"/>
              </a:rPr>
              <a:t>I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Posten Sans Regular"/>
              </a:rPr>
              <a:t>Digipost</a:t>
            </a:r>
            <a:r>
              <a:rPr lang="nb-NO" b="0" i="0" dirty="0">
                <a:solidFill>
                  <a:srgbClr val="000000"/>
                </a:solidFill>
                <a:effectLst/>
                <a:latin typeface="Posten Sans Regular"/>
              </a:rPr>
              <a:t> kan du sende alle typer brev som tidligere er blitt sendt fysisk som papirpost, og forsendelser som på grunn av sikkerhetskrav eller formaliteter ikke er egnet for vanlig e-post. Avtaledokumenter, lønnsslipper, fakturaer,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Posten Sans Regular"/>
              </a:rPr>
              <a:t>årsoppgaver</a:t>
            </a:r>
            <a:r>
              <a:rPr lang="nb-NO" b="0" i="0" dirty="0">
                <a:solidFill>
                  <a:srgbClr val="000000"/>
                </a:solidFill>
                <a:effectLst/>
                <a:latin typeface="Posten Sans Regular"/>
              </a:rPr>
              <a:t>, helsepapirer, kontoutskrifter, PIN-koder og søknader er gode eksempler på post det er naturlig å sende eller motta som sikker digital post.</a:t>
            </a:r>
          </a:p>
          <a:p>
            <a:pPr algn="l" fontAlgn="base"/>
            <a:r>
              <a:rPr lang="nb-NO" b="0" i="0" dirty="0">
                <a:solidFill>
                  <a:srgbClr val="000000"/>
                </a:solidFill>
                <a:effectLst/>
                <a:latin typeface="Posten Sans Regular"/>
              </a:rPr>
              <a:t>Du kan sende både digitale brev og papirpost fra </a:t>
            </a:r>
            <a:r>
              <a:rPr lang="nb-NO" b="0" i="0" dirty="0" err="1">
                <a:solidFill>
                  <a:srgbClr val="000000"/>
                </a:solidFill>
                <a:effectLst/>
                <a:latin typeface="Posten Sans Regular"/>
              </a:rPr>
              <a:t>Digipost</a:t>
            </a:r>
            <a:r>
              <a:rPr lang="nb-NO" b="0" i="0" dirty="0">
                <a:solidFill>
                  <a:srgbClr val="000000"/>
                </a:solidFill>
                <a:effectLst/>
                <a:latin typeface="Posten Sans Regular"/>
              </a:rPr>
              <a:t>.</a:t>
            </a:r>
            <a:endParaRPr lang="nb-NO" dirty="0"/>
          </a:p>
          <a:p>
            <a:pPr marL="171450" indent="-171450">
              <a:buFontTx/>
              <a:buChar char="-"/>
            </a:pPr>
            <a:r>
              <a:rPr lang="nb-NO" b="1" dirty="0" err="1"/>
              <a:t>Altinn</a:t>
            </a:r>
            <a:r>
              <a:rPr lang="nb-NO" b="1" dirty="0"/>
              <a:t>: </a:t>
            </a:r>
            <a:r>
              <a:rPr lang="nb-NO" b="0" i="0" dirty="0">
                <a:solidFill>
                  <a:srgbClr val="272727"/>
                </a:solidFill>
                <a:effectLst/>
                <a:latin typeface="basis-grotesque-pro"/>
              </a:rPr>
              <a:t>er en nettside for kontakt med offentlige etater. Eller med </a:t>
            </a:r>
            <a:r>
              <a:rPr lang="nb-NO" b="0" i="0" dirty="0" err="1">
                <a:solidFill>
                  <a:srgbClr val="272727"/>
                </a:solidFill>
                <a:effectLst/>
                <a:latin typeface="basis-grotesque-pro"/>
              </a:rPr>
              <a:t>Altinns</a:t>
            </a:r>
            <a:r>
              <a:rPr lang="nb-NO" b="0" i="0" dirty="0">
                <a:solidFill>
                  <a:srgbClr val="272727"/>
                </a:solidFill>
                <a:effectLst/>
                <a:latin typeface="basis-grotesque-pro"/>
              </a:rPr>
              <a:t> egne ord: «En internettportal for digital dialog mellom næringslivet, privatpersoner og offentlige etater.» Ole og Kari Nordmann forbinder nok </a:t>
            </a:r>
            <a:r>
              <a:rPr lang="nb-NO" b="0" i="0" dirty="0" err="1">
                <a:solidFill>
                  <a:srgbClr val="272727"/>
                </a:solidFill>
                <a:effectLst/>
                <a:latin typeface="basis-grotesque-pro"/>
              </a:rPr>
              <a:t>Altinn</a:t>
            </a:r>
            <a:r>
              <a:rPr lang="nb-NO" b="0" i="0" dirty="0">
                <a:solidFill>
                  <a:srgbClr val="272727"/>
                </a:solidFill>
                <a:effectLst/>
                <a:latin typeface="basis-grotesque-pro"/>
              </a:rPr>
              <a:t> i all hovedsak med stedet hvor de finner skattekortet sitt og skattemeldingen sin. Men du får også, blant annet, valgkortet ditt og eventuelle dokumenter fra Brønnøysundregistrene sendt til </a:t>
            </a:r>
            <a:r>
              <a:rPr lang="nb-NO" b="0" i="0" dirty="0" err="1">
                <a:solidFill>
                  <a:srgbClr val="272727"/>
                </a:solidFill>
                <a:effectLst/>
                <a:latin typeface="basis-grotesque-pro"/>
              </a:rPr>
              <a:t>Altinn</a:t>
            </a:r>
            <a:r>
              <a:rPr lang="nb-NO" b="0" i="0" dirty="0">
                <a:solidFill>
                  <a:srgbClr val="272727"/>
                </a:solidFill>
                <a:effectLst/>
                <a:latin typeface="basis-grotesque-pro"/>
              </a:rPr>
              <a:t>-innboksen din (f.eks. når du registrerer en ny virksomhet).</a:t>
            </a:r>
            <a:endParaRPr lang="nb-NO" b="1" dirty="0"/>
          </a:p>
          <a:p>
            <a:pPr marL="171450" indent="-171450">
              <a:buFontTx/>
              <a:buChar char="-"/>
            </a:pPr>
            <a:endParaRPr lang="nb-NO" dirty="0"/>
          </a:p>
          <a:p>
            <a:pPr algn="l"/>
            <a:r>
              <a:rPr lang="nb-NO" b="0" i="0" dirty="0">
                <a:solidFill>
                  <a:srgbClr val="202124"/>
                </a:solidFill>
                <a:effectLst/>
                <a:latin typeface="Google Sans"/>
              </a:rPr>
              <a:t>Hva er forskjellen på </a:t>
            </a:r>
            <a:r>
              <a:rPr lang="nb-NO" b="0" i="0" dirty="0" err="1">
                <a:solidFill>
                  <a:srgbClr val="202124"/>
                </a:solidFill>
                <a:effectLst/>
                <a:latin typeface="Google Sans"/>
              </a:rPr>
              <a:t>Altinn</a:t>
            </a:r>
            <a:r>
              <a:rPr lang="nb-NO" b="0" i="0" dirty="0">
                <a:solidFill>
                  <a:srgbClr val="202124"/>
                </a:solidFill>
                <a:effectLst/>
                <a:latin typeface="Google Sans"/>
              </a:rPr>
              <a:t> og </a:t>
            </a:r>
            <a:r>
              <a:rPr lang="nb-NO" b="0" i="0" dirty="0" err="1">
                <a:solidFill>
                  <a:srgbClr val="202124"/>
                </a:solidFill>
                <a:effectLst/>
                <a:latin typeface="Google Sans"/>
              </a:rPr>
              <a:t>Digipost</a:t>
            </a:r>
            <a:r>
              <a:rPr lang="nb-NO" b="0" i="0" dirty="0">
                <a:solidFill>
                  <a:srgbClr val="202124"/>
                </a:solidFill>
                <a:effectLst/>
                <a:latin typeface="Google Sans"/>
              </a:rPr>
              <a:t>?</a:t>
            </a:r>
            <a:endParaRPr lang="nb-NO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nb-NO" b="0" i="0" dirty="0" err="1">
                <a:solidFill>
                  <a:srgbClr val="040C28"/>
                </a:solidFill>
                <a:effectLst/>
                <a:latin typeface="Google Sans"/>
              </a:rPr>
              <a:t>Digipost</a:t>
            </a:r>
            <a:r>
              <a:rPr lang="nb-NO" b="0" i="0" dirty="0">
                <a:solidFill>
                  <a:srgbClr val="4D5156"/>
                </a:solidFill>
                <a:effectLst/>
                <a:latin typeface="Google Sans"/>
              </a:rPr>
              <a:t> kan ta imot dokumenter fra både offentlig og privat sektor, så du trenger kun en digital postkasse for å motta alle dokumentene digitalt. </a:t>
            </a:r>
            <a:r>
              <a:rPr lang="nb-NO" b="0" i="0" dirty="0" err="1">
                <a:solidFill>
                  <a:srgbClr val="040C28"/>
                </a:solidFill>
                <a:effectLst/>
                <a:latin typeface="Google Sans"/>
              </a:rPr>
              <a:t>Altinn</a:t>
            </a:r>
            <a:r>
              <a:rPr lang="nb-NO" b="0" i="0" dirty="0">
                <a:solidFill>
                  <a:srgbClr val="4D5156"/>
                </a:solidFill>
                <a:effectLst/>
                <a:latin typeface="Google Sans"/>
              </a:rPr>
              <a:t> kan kun ta imot dokumenter fra offentlig sektor.</a:t>
            </a:r>
            <a:endParaRPr lang="nb-NO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endParaRPr lang="nb-NO" dirty="0"/>
          </a:p>
          <a:p>
            <a:pPr marL="171450" indent="-171450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7696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må deltakerne logge seg inn på </a:t>
            </a:r>
            <a:r>
              <a:rPr lang="nb-NO" dirty="0" err="1"/>
              <a:t>Digipost</a:t>
            </a:r>
            <a:r>
              <a:rPr lang="nb-NO" dirty="0"/>
              <a:t>, enten via nettsiden eller appen.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65354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må man snakke om hvorfor </a:t>
            </a:r>
            <a:r>
              <a:rPr lang="nb-NO" dirty="0" err="1"/>
              <a:t>Digipost</a:t>
            </a:r>
            <a:r>
              <a:rPr lang="nb-NO" dirty="0"/>
              <a:t> er bedre enn postforsendelse.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Fordeler:</a:t>
            </a:r>
            <a:br>
              <a:rPr lang="nb-NO" dirty="0"/>
            </a:br>
            <a:r>
              <a:rPr lang="nb-NO" dirty="0"/>
              <a:t>Med </a:t>
            </a:r>
            <a:r>
              <a:rPr lang="nb-NO" dirty="0" err="1"/>
              <a:t>Digipost</a:t>
            </a:r>
            <a:r>
              <a:rPr lang="nb-NO" dirty="0"/>
              <a:t> går forsendelsen MYE raskere. Papirer blir ikke borte men ligger inne i systemet.</a:t>
            </a:r>
            <a:br>
              <a:rPr lang="nb-NO" dirty="0"/>
            </a:br>
            <a:r>
              <a:rPr lang="nb-NO" dirty="0"/>
              <a:t>Man kan få SMS-varsel på når man har fått nytt brev i </a:t>
            </a:r>
            <a:r>
              <a:rPr lang="nb-NO" dirty="0" err="1"/>
              <a:t>Digipost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C6259-31FE-5348-9D95-0C86CA520D5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32911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Steg for steg med PC.</a:t>
            </a:r>
            <a:br>
              <a:rPr lang="nb-NO" dirty="0"/>
            </a:br>
            <a:r>
              <a:rPr lang="nb-NO" dirty="0"/>
              <a:t>Kan laste ned appen også – enklere!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54104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Steg for steg med PC.</a:t>
            </a:r>
            <a:br>
              <a:rPr lang="nb-NO" dirty="0"/>
            </a:br>
            <a:r>
              <a:rPr lang="nb-NO" dirty="0"/>
              <a:t>Kan laste ned appen også – enklere!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3076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Steg for steg med PC.</a:t>
            </a:r>
            <a:br>
              <a:rPr lang="nb-NO" dirty="0"/>
            </a:br>
            <a:r>
              <a:rPr lang="nb-NO" dirty="0"/>
              <a:t>Kan laste ned appen også – enklere!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70189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kursdeltakerne få prøve seg på å logge inn. Hensikten er at de skal prøve å logge seg inn flere steder.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47718F-29F1-E243-BEEB-373A76131A5A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581423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3095">
                  <a:lumMod val="100000"/>
                </a:srgbClr>
              </a:gs>
              <a:gs pos="50000">
                <a:srgbClr val="551F61"/>
              </a:gs>
              <a:gs pos="100000">
                <a:schemeClr val="bg2"/>
              </a:gs>
            </a:gsLst>
            <a:path path="circle">
              <a:fillToRect l="100000" b="100000"/>
            </a:path>
          </a:gradFill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78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kill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7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8472116" y="1428975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8472116" y="3812592"/>
            <a:ext cx="3240000" cy="2124000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5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52115" y="1428973"/>
            <a:ext cx="7650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>
            <a:normAutofit/>
          </a:bodyPr>
          <a:lstStyle>
            <a:lvl1pPr marL="0" indent="0">
              <a:buNone/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9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3852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47088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illa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side lys">
    <p:bg>
      <p:bgPr>
        <a:gradFill>
          <a:gsLst>
            <a:gs pos="0">
              <a:schemeClr val="tx1"/>
            </a:gs>
            <a:gs pos="100000">
              <a:schemeClr val="tx1">
                <a:lumMod val="6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067049" y="4013650"/>
            <a:ext cx="6057901" cy="72000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600" b="0" i="0">
                <a:solidFill>
                  <a:schemeClr val="accent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1183" y="1598153"/>
            <a:ext cx="4319681" cy="180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96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45D9-3C3B-D04B-B6E8-83D0D96B61FF}" type="datetime2">
              <a:rPr lang="nn-NO" smtClean="0"/>
              <a:pPr/>
              <a:t>fredag 29. september 2023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760151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8E761-9DCB-9B46-91B1-95FC82B4ED8B}" type="datetime2">
              <a:rPr lang="nn-NO" smtClean="0"/>
              <a:pPr/>
              <a:t>fredag 29. september 2023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7534452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-10157" y="0"/>
            <a:ext cx="12192000" cy="6858000"/>
          </a:xfrm>
          <a:solidFill>
            <a:schemeClr val="tx1">
              <a:lumMod val="5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668CA5"/>
              </a:gs>
              <a:gs pos="100000">
                <a:srgbClr val="F0F0F0">
                  <a:lumMod val="55000"/>
                  <a:lumOff val="45000"/>
                </a:srgbClr>
              </a:gs>
              <a:gs pos="50000">
                <a:srgbClr val="E6EAF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0" y="0"/>
            <a:ext cx="12192000" cy="68580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For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0F0F0"/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315843" y="2025451"/>
            <a:ext cx="9540000" cy="1080000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400" b="0" i="0">
                <a:ln>
                  <a:noFill/>
                </a:ln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15843" y="4261725"/>
            <a:ext cx="9540000" cy="7200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0" i="0">
                <a:solidFill>
                  <a:schemeClr val="bg2"/>
                </a:solidFill>
                <a:latin typeface="+mj-lt"/>
                <a:ea typeface="Calibri Light" charset="0"/>
                <a:cs typeface="Calibri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624" y="190501"/>
            <a:ext cx="2835887" cy="1184400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81"/>
            <a:ext cx="11160000" cy="4500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 sz="2400"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 sz="2400"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030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8604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11161926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159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271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2116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51002" y="1429479"/>
            <a:ext cx="5472000" cy="4500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707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1898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(grå bakgr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50190" y="1429481"/>
            <a:ext cx="5472000" cy="4500000"/>
          </a:xfrm>
          <a:solidFill>
            <a:srgbClr val="668CA5">
              <a:alpha val="7059"/>
            </a:srgbClr>
          </a:solidFill>
        </p:spPr>
        <p:txBody>
          <a:bodyPr lIns="270000" tIns="270000" rIns="270000" bIns="270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D0836-D635-394C-B680-A84B30E9EE77}" type="slidenum">
              <a:rPr lang="nb-NO" smtClean="0"/>
              <a:t>‹#›</a:t>
            </a:fld>
            <a:endParaRPr lang="nb-NO"/>
          </a:p>
        </p:txBody>
      </p:sp>
      <p:sp>
        <p:nvSpPr>
          <p:cNvPr id="12" name="Rectangle 11"/>
          <p:cNvSpPr/>
          <p:nvPr userDrawn="1"/>
        </p:nvSpPr>
        <p:spPr>
          <a:xfrm>
            <a:off x="6242042" y="1440365"/>
            <a:ext cx="5472000" cy="4500000"/>
          </a:xfrm>
          <a:prstGeom prst="rect">
            <a:avLst/>
          </a:prstGeom>
          <a:solidFill>
            <a:srgbClr val="668CA5">
              <a:alpha val="7059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6253971" y="1429481"/>
            <a:ext cx="5472000" cy="4500000"/>
          </a:xfrm>
          <a:noFill/>
        </p:spPr>
        <p:txBody>
          <a:bodyPr lIns="270000" tIns="270000" rIns="270000" bIns="270000"/>
          <a:lstStyle>
            <a:lvl1pPr marL="0" indent="0">
              <a:buNone/>
              <a:defRPr baseline="0"/>
            </a:lvl1pPr>
          </a:lstStyle>
          <a:p>
            <a:pPr lvl="0"/>
            <a:r>
              <a:rPr lang="nb-NO" dirty="0"/>
              <a:t>Graph / </a:t>
            </a:r>
            <a:r>
              <a:rPr lang="nb-NO" dirty="0" err="1"/>
              <a:t>Smartart</a:t>
            </a:r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01434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Navn på presentasjon eller tema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44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side">
    <p:bg>
      <p:bgPr>
        <a:gradFill>
          <a:gsLst>
            <a:gs pos="0">
              <a:srgbClr val="9E3095">
                <a:lumMod val="100000"/>
              </a:srgbClr>
            </a:gs>
            <a:gs pos="50000">
              <a:srgbClr val="551F61"/>
            </a:gs>
            <a:gs pos="100000">
              <a:schemeClr val="bg2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tel 1"/>
          <p:cNvSpPr>
            <a:spLocks noGrp="1"/>
          </p:cNvSpPr>
          <p:nvPr>
            <p:ph type="ctrTitle"/>
          </p:nvPr>
        </p:nvSpPr>
        <p:spPr>
          <a:xfrm>
            <a:off x="1315843" y="2889000"/>
            <a:ext cx="9540000" cy="1080000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3400" b="0" i="0">
                <a:ln>
                  <a:noFill/>
                </a:ln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9528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52116" y="367609"/>
            <a:ext cx="1116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52116" y="1551709"/>
            <a:ext cx="11160000" cy="43757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52116" y="6356350"/>
            <a:ext cx="406341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DFED0836-D635-394C-B680-A84B30E9EE77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 flipV="1">
            <a:off x="552116" y="1255088"/>
            <a:ext cx="11160000" cy="4974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 userDrawn="1"/>
        </p:nvCxnSpPr>
        <p:spPr>
          <a:xfrm flipV="1">
            <a:off x="552116" y="6267301"/>
            <a:ext cx="11160000" cy="4111"/>
          </a:xfrm>
          <a:prstGeom prst="line">
            <a:avLst/>
          </a:prstGeom>
          <a:ln>
            <a:solidFill>
              <a:srgbClr val="8A1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lassholder for bunntekst 7"/>
          <p:cNvSpPr>
            <a:spLocks noGrp="1"/>
          </p:cNvSpPr>
          <p:nvPr>
            <p:ph type="ftr" sz="quarter" idx="3"/>
          </p:nvPr>
        </p:nvSpPr>
        <p:spPr>
          <a:xfrm>
            <a:off x="958457" y="6356350"/>
            <a:ext cx="101610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Navn på presentasjon eller tema</a:t>
            </a:r>
          </a:p>
        </p:txBody>
      </p:sp>
      <p:sp>
        <p:nvSpPr>
          <p:cNvPr id="11" name="Plassholder for bunntekst 7"/>
          <p:cNvSpPr txBox="1">
            <a:spLocks/>
          </p:cNvSpPr>
          <p:nvPr userDrawn="1"/>
        </p:nvSpPr>
        <p:spPr>
          <a:xfrm>
            <a:off x="5867400" y="635650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4" name="Plassholder for bunntekst 7"/>
          <p:cNvSpPr txBox="1">
            <a:spLocks/>
          </p:cNvSpPr>
          <p:nvPr userDrawn="1"/>
        </p:nvSpPr>
        <p:spPr>
          <a:xfrm>
            <a:off x="4601028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6" name="Plassholder for bunntekst 7"/>
          <p:cNvSpPr txBox="1">
            <a:spLocks/>
          </p:cNvSpPr>
          <p:nvPr userDrawn="1"/>
        </p:nvSpPr>
        <p:spPr>
          <a:xfrm>
            <a:off x="4152573" y="6356350"/>
            <a:ext cx="216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b-NO"/>
          </a:p>
        </p:txBody>
      </p:sp>
      <p:sp>
        <p:nvSpPr>
          <p:cNvPr id="12" name="Plassholder for bunntekst 7"/>
          <p:cNvSpPr txBox="1">
            <a:spLocks/>
          </p:cNvSpPr>
          <p:nvPr userDrawn="1"/>
        </p:nvSpPr>
        <p:spPr>
          <a:xfrm>
            <a:off x="10344586" y="6356350"/>
            <a:ext cx="1353985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b-NO" sz="1400" dirty="0" err="1"/>
              <a:t>lhl.no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77898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6" r:id="rId4"/>
    <p:sldLayoutId id="2147483650" r:id="rId5"/>
    <p:sldLayoutId id="2147483663" r:id="rId6"/>
    <p:sldLayoutId id="2147483652" r:id="rId7"/>
    <p:sldLayoutId id="2147483659" r:id="rId8"/>
    <p:sldLayoutId id="2147483661" r:id="rId9"/>
    <p:sldLayoutId id="2147483664" r:id="rId10"/>
    <p:sldLayoutId id="2147483660" r:id="rId11"/>
    <p:sldLayoutId id="2147483662" r:id="rId12"/>
    <p:sldLayoutId id="2147483658" r:id="rId13"/>
    <p:sldLayoutId id="2147483668" r:id="rId14"/>
    <p:sldLayoutId id="2147483669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ln>
            <a:noFill/>
          </a:ln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6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.AppleSystemUIFont" charset="-120"/>
        <a:buChar char="–"/>
        <a:defRPr sz="240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.AppleSystemUIFont" charset="-120"/>
        <a:buChar char="–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i="0" kern="1200">
          <a:solidFill>
            <a:schemeClr val="bg2">
              <a:lumMod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o/url?sa=i&amp;rct=j&amp;q=&amp;esrc=s&amp;source=images&amp;cd=&amp;cad=rja&amp;uact=8&amp;ved=0CAcQjRw&amp;url=http://ingunn-joggejenta.blogspot.com/2012_03_01_archive.html&amp;ei=FrL-VO_MFIiwPIe5gcgL&amp;psig=AFQjCNHxWol1q2UbmMMULd8Bmic2d--EkA&amp;ust=142606427355559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goodfreephotos.com/business-and-technology/macbook-with-camera-and-iphone.jpg.php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76401" y="2478520"/>
            <a:ext cx="8691437" cy="1470025"/>
          </a:xfrm>
        </p:spPr>
        <p:txBody>
          <a:bodyPr>
            <a:normAutofit/>
          </a:bodyPr>
          <a:lstStyle/>
          <a:p>
            <a:pPr algn="ctr"/>
            <a:r>
              <a:rPr lang="nn-NO" dirty="0">
                <a:latin typeface="CamingoDos Pro ExtraBold" panose="020B0903040302020203" pitchFamily="34" charset="0"/>
              </a:rPr>
              <a:t>IKT-opplæring</a:t>
            </a:r>
            <a:br>
              <a:rPr lang="nn-NO" dirty="0">
                <a:latin typeface="CamingoDos Pro ExtraBold" panose="020B0903040302020203" pitchFamily="34" charset="0"/>
              </a:rPr>
            </a:br>
            <a:r>
              <a:rPr lang="nn-NO" dirty="0">
                <a:latin typeface="CamingoDos Pro ExtraBold" panose="020B0903040302020203" pitchFamily="34" charset="0"/>
              </a:rPr>
              <a:t>i regi av LHL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F70811-4BFD-3746-B8DC-3B6007A3B5C3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353137" y="6451942"/>
            <a:ext cx="49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C7334-033F-3640-8EC4-D366BF57E853}" type="slidenum">
              <a:rPr lang="nn-NO" smtClean="0"/>
              <a:pPr/>
              <a:t>1</a:t>
            </a:fld>
            <a:endParaRPr lang="nn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0ED6E8A-36C6-6174-85F0-0B5AA93798FC}"/>
              </a:ext>
            </a:extLst>
          </p:cNvPr>
          <p:cNvSpPr txBox="1"/>
          <p:nvPr/>
        </p:nvSpPr>
        <p:spPr>
          <a:xfrm>
            <a:off x="4291263" y="419832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i="1" dirty="0">
                <a:latin typeface="CamingoDos Pro Light" panose="020B0303040302020203" pitchFamily="34" charset="0"/>
              </a:rPr>
              <a:t>Et </a:t>
            </a:r>
            <a:r>
              <a:rPr lang="nn-NO" i="1" dirty="0" err="1">
                <a:latin typeface="CamingoDos Pro Light" panose="020B0303040302020203" pitchFamily="34" charset="0"/>
              </a:rPr>
              <a:t>bedre</a:t>
            </a:r>
            <a:r>
              <a:rPr lang="nn-NO" i="1" dirty="0">
                <a:latin typeface="CamingoDos Pro Light" panose="020B0303040302020203" pitchFamily="34" charset="0"/>
              </a:rPr>
              <a:t> liv – med digitale verktøy</a:t>
            </a:r>
            <a:endParaRPr lang="nb-NO" dirty="0">
              <a:latin typeface="CamingoDos Pro Light" panose="020B0303040302020203" pitchFamily="34" charset="0"/>
            </a:endParaRPr>
          </a:p>
        </p:txBody>
      </p:sp>
      <p:sp>
        <p:nvSpPr>
          <p:cNvPr id="10" name="Undertittel 4">
            <a:extLst>
              <a:ext uri="{FF2B5EF4-FFF2-40B4-BE49-F238E27FC236}">
                <a16:creationId xmlns:a16="http://schemas.microsoft.com/office/drawing/2014/main" id="{C07BA01A-06DB-AE62-7ACB-8ED27EAEB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1206" y="4493378"/>
            <a:ext cx="6400800" cy="1089667"/>
          </a:xfrm>
        </p:spPr>
        <p:txBody>
          <a:bodyPr>
            <a:normAutofit/>
          </a:bodyPr>
          <a:lstStyle/>
          <a:p>
            <a:pPr algn="ctr"/>
            <a:br>
              <a:rPr lang="nn-NO" dirty="0"/>
            </a:br>
            <a:br>
              <a:rPr lang="nn-NO" dirty="0">
                <a:latin typeface="CamingoDos Pro ExtraBold" panose="020B0903040302020203" pitchFamily="34" charset="0"/>
              </a:rPr>
            </a:br>
            <a:r>
              <a:rPr lang="nn-NO" b="1" dirty="0">
                <a:latin typeface="CamingoDos Pro ExtraBold" panose="020B0903040302020203" pitchFamily="34" charset="0"/>
              </a:rPr>
              <a:t>Modul 4: De ulike digitale </a:t>
            </a:r>
            <a:r>
              <a:rPr lang="nn-NO" b="1" dirty="0" err="1">
                <a:latin typeface="CamingoDos Pro ExtraBold" panose="020B0903040302020203" pitchFamily="34" charset="0"/>
              </a:rPr>
              <a:t>løsningene</a:t>
            </a:r>
            <a:r>
              <a:rPr lang="nn-NO" b="1" dirty="0">
                <a:latin typeface="CamingoDos Pro ExtraBold" panose="020B0903040302020203" pitchFamily="34" charset="0"/>
              </a:rPr>
              <a:t>, del II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E3EB58-4CF3-9E17-EA66-9D423827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latin typeface="CamingoDos Pro SemiBold" panose="020B0603040302020203" pitchFamily="34" charset="0"/>
              </a:rPr>
              <a:t>Hva trenger jeg hjelp med videre?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5B42625-A1AF-C028-8AB9-A9BF7D719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F74C65D-9123-C0FC-045B-CD4C17405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2C91061-F9DA-3DE8-D354-FE2F6C34A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10</a:t>
            </a:fld>
            <a:endParaRPr lang="nn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EF0C6B7-A1BA-3517-33F9-1B4B3B3DA248}"/>
              </a:ext>
            </a:extLst>
          </p:cNvPr>
          <p:cNvSpPr txBox="1"/>
          <p:nvPr/>
        </p:nvSpPr>
        <p:spPr>
          <a:xfrm>
            <a:off x="2364862" y="2324762"/>
            <a:ext cx="55329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0000"/>
                </a:solidFill>
                <a:latin typeface="CamingoDos Pro Light" panose="020B0303040302020203" pitchFamily="34" charset="0"/>
              </a:rPr>
              <a:t>Hva har jeg lært på kurset?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0000"/>
                </a:solidFill>
                <a:latin typeface="CamingoDos Pro Light" panose="020B0303040302020203" pitchFamily="34" charset="0"/>
              </a:rPr>
              <a:t>Hva ønsker jeg hjelp med videre?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000" dirty="0">
                <a:solidFill>
                  <a:srgbClr val="000000"/>
                </a:solidFill>
                <a:latin typeface="CamingoDos Pro Light" panose="020B0303040302020203" pitchFamily="34" charset="0"/>
              </a:rPr>
              <a:t>Finnes det andre organisasjoner i nærheten som kan hjelpe? Pensjonistforeningen, Seniornett eller lignende?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25444346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9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33601" y="1301884"/>
            <a:ext cx="3550024" cy="1000533"/>
          </a:xfrm>
        </p:spPr>
        <p:txBody>
          <a:bodyPr>
            <a:noAutofit/>
          </a:bodyPr>
          <a:lstStyle/>
          <a:p>
            <a:r>
              <a:rPr lang="nb-NO" sz="2800" dirty="0">
                <a:latin typeface="CamingoDos Pro ExtraBold" panose="020B0903040302020203" pitchFamily="34" charset="0"/>
              </a:rPr>
              <a:t>Målet med kurset: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133600" y="2472558"/>
            <a:ext cx="6854890" cy="261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i="1" dirty="0">
                <a:latin typeface="CamingoDos Pro Light" panose="020B0303040302020203" pitchFamily="34" charset="0"/>
              </a:rPr>
              <a:t>Modul 1: Hva er internett?</a:t>
            </a:r>
          </a:p>
          <a:p>
            <a:pPr marL="0" indent="0">
              <a:buNone/>
            </a:pPr>
            <a:r>
              <a:rPr lang="nb-NO" i="1" dirty="0">
                <a:latin typeface="CamingoDos Pro Light" panose="020B0303040302020203" pitchFamily="34" charset="0"/>
              </a:rPr>
              <a:t>Modul 2: Hvordan kommunisere digitalt?</a:t>
            </a:r>
          </a:p>
          <a:p>
            <a:pPr marL="0" indent="0">
              <a:buNone/>
            </a:pPr>
            <a:r>
              <a:rPr lang="nb-NO" i="1" dirty="0">
                <a:latin typeface="CamingoDos Pro Light" panose="020B0303040302020203" pitchFamily="34" charset="0"/>
              </a:rPr>
              <a:t>Modul 3: De ulike digitale løsningene, del I</a:t>
            </a:r>
          </a:p>
          <a:p>
            <a:pPr marL="0" indent="0">
              <a:buNone/>
            </a:pPr>
            <a:r>
              <a:rPr lang="nb-NO" b="1" dirty="0">
                <a:latin typeface="CamingoDos Pro Light" panose="020B0303040302020203" pitchFamily="34" charset="0"/>
              </a:rPr>
              <a:t>Modul 4: De ulike digitale løsningene, del II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2</a:t>
            </a:fld>
            <a:endParaRPr lang="nn-NO"/>
          </a:p>
        </p:txBody>
      </p:sp>
      <p:sp>
        <p:nvSpPr>
          <p:cNvPr id="7" name="AutoShape 4" descr="Bilderesultat for SNAKKE I TELEFON"/>
          <p:cNvSpPr>
            <a:spLocks noChangeAspect="1" noChangeArrowheads="1"/>
          </p:cNvSpPr>
          <p:nvPr/>
        </p:nvSpPr>
        <p:spPr bwMode="auto">
          <a:xfrm>
            <a:off x="15240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8" name="AutoShape 6" descr="Bilderesultat for SNAKKE I TELEFON"/>
          <p:cNvSpPr>
            <a:spLocks noChangeAspect="1" noChangeArrowheads="1"/>
          </p:cNvSpPr>
          <p:nvPr/>
        </p:nvSpPr>
        <p:spPr bwMode="auto">
          <a:xfrm>
            <a:off x="1676400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9" name="AutoShape 8" descr="data:image/png;base64,iVBORw0KGgoAAAANSUhEUgAAAKAAAACkCAMAAAAngNUJAAACQFBMVEX//////wAAAAD/xAD/0QD/xwD/zAD/igD/2QD/1AD/2wD/+gBixNz/8gD/4AD/wgD/6wCIdKxwW5neOAgTAHz/hgD/AAD/owD/7AD/5wD/ygD/3wD/gQD/8wD/pgD/+wD/JwD/8Ofn5+etra3/lgDQ0ND/vAD/uIT//5n/nQD/sADlaAflOgj/5+dlGgT/tgD/mkJHsNEpmMT//1hVudYmS1Q9p8zdJwD//27aAAB+abNERET/o1gwMDDm5ub/7Nd8fHy8vLwhksEAhbr/eQD//4Fvb2//1LhQUFD/38v//0LhUAiHIgX/lTOlpaXxu7T/z66NjY0aGhrme2szAAHoiQb/qmf/0p7319P//17/nkxlZWV8AABVFQMnAAFSQ3CtAAAAd7Pvoi7/s3q8mWbogwZynq2GfF8AAhQzZnMbEyr/4sEAAHD/uFn/x4K24e2yzuI3LUxjWms9LobydGvMwDvu4h7yviTtpB7FmZThZ1LvoJV+ZABOPoygV0xhTofhUUNoV1XmSin/57jpi33/0oWYXwAgIQ7EcCEAACGvo0wnIDX54jtTSnDtpJqHOCkZDzzIeQBnNwDBkwBpUJilKgZOQwDQy9z/IiJYAAE3LgDGMgd/AAP/Q0K1nYXbw8CRfaPJsW9jPDayUkIlGIDJAAhCAAMvAAJwWwCoAAaSvtucmb17sdPN6vKQ0+UAMEYNAFg+fYw3K2MPUWv/wXF/e6venkWnlQDcvwDHnV+LgACvlGm3udUUKS4ieJZOnbCu2vhiAAAYp0lEQVR4nM2diX9b1ZXHpafFkhdJsS0kWdJTJctypCSVY5IIjWPLG44d147l1klIOiV2llJCaGimxGWZUMp0G6bD0ADD0rSdQguUpFsaSCntvzbnnLu8+zbJIRuHz4fI0pPe17+z3HPve7r2eO6s5Znd4U+9c7YymyE78MVEXBjOdDDLHBu+3zAONrIUB7Y4s8zIFw3xWIbwRvZzi2dmV+43k2r5kQ7ik8G3Mrz/3hMeGEZzeiU/Qvp1qMmRX8jcW8L8EguwkaUF22sLmB7xWes7DtxDwvwSBRmlQSZjKXULs/j80r2jsdtJxAMyDpk5bCKk8hI/cL/gwA5n0IPDC7LUZVQ3r8TvO+AsOPYYPToJUWgF3H+/AfNLcSXA9lPGqglxmAAz9w9wOK4UOMqXTEYFJAXjx+7fADxs4sMKB6b+TICiQJ49d+/IuA3z+HM1zPARevTk5nWP55x+5B5QGXYgE3ce+UnJhYUGG0Zmh/NnE0y9/Lny2XsKKALuCBp/vLKyMsK6v4zoYDoSDfGeRvleAvJRv3HuLNqT8PDwSSw3cRz7OqoVZlW92DDeBAffO0DO9yQ/9ebSUpxVw44omI9bNdFQ31XWl+7V2IeA+cb1J+UT18sdHeWiHggEfIZFN0x8nvxGEYbG2YV7UHzycOazReVEZ48kqgwO/h/gVnnS+rZzOgbm0so9qY+b5tOXSwEfQxvgFtRtHNf1arUKHcb+k3efr2yRpwGEA0E0P7Ow7vCuDfQ8IMY77nZfuJGwpGR+IxEN+xULJpzepvsghQJ6OR6/q7GYP6LbSsaRsk6A4RBZZ9UagWh6hedRGad5d03Fw8eKRfuz5/R0SFqnvywFGv3oqnjYSJQYYbRarWTuUixCJ1O0xz8MuolqJ6KRhcXIdn6G23n6Ua8OBGQxwpy+4yoemIV6XHQcEzYr4XQ6HSHrZIBXz69PM5tZJ8JGORoMcsQoxmJmxT7hui0+bPDLRoac/xBMACZ8KYYXSZXOocZXZ2aAbXR0VBI2ygF/MDgwQIhRisWOO0l4gDp5/Tr/cfQj8t5H3H2JQCqSIktSFSK+0dF9YIBIXm6UdcxwYGQiRu8oYR71g14gQQn64Trpg+LMrBfwmfJAjFkyloAW5+r6DKPbxxBn1q8CYMIfDhMiD8UAzlpbnvb3TxS2yJch/1YrDPAj7j50IJ4bAIPJWBKtp7KBfPAyou0GY4QfImA4jISEyIbsMgzR+1uc96+Xn98S38ISNFMZKGS63mB8o1wgDLFpICxWUz1k2SoAjs4Q3+7de8AEIQJ2hgQi87OvCn457KrfX5/v3bYVvmPIl6j6AlWqcNPI9+GH3H1w7pmC52w5nZWA5xnftWt7uruRcDcjPFKmOilFJMQSdLgjLuftf7e398IW+LDbiycgZAaq1Brj6fd4PHu4+zDCwH+RLjIvAH6EAbi72/PtbjQihIM++kEZKiURhpVk8VU63Agv9PZuwcO0VhVPQCs14CfAUSbP1T3XuDij0wiYyiFfLlk5AgUQjtjTffVq9zWGSISjK+V0Giu5FBFKDid0jMNesCfa8x2T+gX9JQC8ivEPwXXtquca89/oKAZYyksWLDMP70b3ftsjCPftm565kkhHENEkIhHGnQjfuAwC/r4tIC7lFktR4guVilDgUB4AxNy9tnfv3j/sRf81yjEG6C/DISggAH4bDmnuRduDv8WVBBZyF0K7l3//fG9v/xvt+OLSv0F/2Ac5cn6G+Lq7EXBSI/vL9MyZhAG4Ps2OQD5Pk474DCIBAFMpN0JbHPY/ARF4uR2fEX/QjIZDA+WGZ527D09fmNc4oQkQNKYjrl2VgHDI6DQCEmGaxaGFUK02hef7+y/0PvqrNmVaiT9o9sKdAEgJiu6D8zePa8KmTYCjDLC7u9lsit9BI8AYEUacCNU4LFzuB/uzpo21Jmzg8JaICj4ElAJ2d+/VDPuDAZgYlYf8STlC+wwBky0JpZffeAL4/qhpnsnV460AZ4GvHJB8EX+5MSPP/i317I8ZgDqVyW7bIdr0p+VkMuZGGFXicAL5+l8ZpwiZc+c7gA6uGHyREgJCAtjP/tikA+CevebfQS8le5wJA5wwQ8s+b/QzBw/hD5OT7fggQYgP2tFoYtDwsFmeV3XpYvgddjsCJiIwGjoSDnBCtrL3V+R7/hInY5wufB1xHoCoXyQWTvwJAbsdFFRicMb5d+CAPbEWhJl4h8fzdxKwVxtkHIPahCNfAy8mdJR8PuQLAR+0ouHEGQOw+zNHwE7dBRDyKNLlRsiH5VJHvPF3CsDLvdoyAxnSphwBh1HAaoAcHEIBU7GekCvgX04JQG/JAPynCjh6CvqJLBKqXu7k4zKTMLj54x//EQHfNQAhTxwBMYOLxOcPYQCCgAS4TwKqpx/VFUARg9ZDotkuktAg7DQIsfkKvv86euOVV/phlJOAE+NOfLQUDgEIgMQXiSWh1wuoCiqn/4cKeGNa1OnubnnEt/aNJsLeLk6IXlbGZd7aBF/Xmp6CZ1nTXulVAD1jDnz5JeArBgLCwSniywXPGFlMlZg6gb3/2Deqi2YB+kHlmD3sgL3fgm5BTyOgiTAtm6/wxYvPafP87HNjT12SSQK2agc8GWcZHAyGmYORr8vrNykoDJqpUb2U5YDpjRnTL8EOgXYr6vVSy6g6WRCGP9G0+aY8PQzyj2pzcpizV5qFJRqDuYBpTBAU0Ov/x7T95HD20ZuJkFfYhhKE4gg45FQVXpMSmgjDoU9+pA2p1aQwBmEhsQZto8lKRvKFMQARMNuV8wYTDoAkIASYCmiWGSdO05v4Wk4QEqBIlDToZy124wpgwQpIawg4xgVVvi5W5MRAa3LfZlTyeRM3Wctt4gONvd6eroBXJYwxQOBbtQ8XYwZhQYlHslnKEJ8UEDMEphushozuNkuIZz+TKBmAwRtUjAxCnBac2QjnwsEc09AkYTpi5lseknG4KgHNtZrVaBIwRGMIAGa9OUrRU9YM2IMC3tR7DMCu8pVpmhNL/eBXuKL7SkWatljzJCX9Ozg3N3f8uDY+IeJQZm/T3BfiLLhDjCH4ESBgDxSJHNYQ0fGrAl7RK14FMHFlmknIDPnO6Hoi4fcKQFlqgDAk/DcFedHEoW11lcecLIBDphDFElPkJUYK2IX+TXWFN2jSaXbfvlNlr2opGhFp2YMtfUAzDYAiCoSEPQSY/Phx9OnE0LyMs+Xj85q5skyZAMHD8UrANxAUTQJPYYguf6d+k0nIENnE+EzCZwLMQiBMG0tHjE9PRPjLOVOp+Vij8mcecAvLYybCCaVGshoIbaAEjMUwRdipdZ3OvXu34T7wX8BrtmBiXay90dLDzAbwpYwYUACTr1N42VqWial59UeVn9VA1gaG0qqAaGW9qbqPFhaUIs2tdGOGr37RAthNjMAu+aoiYarnfVJw0N5SDUkN502A+VmqgZQiNMixGiNPnUAJEZFW11AepUYrhNNshW4a/j0FfBUlzU0SZt/XWHIg05ApWYVbm0NqEOYzVAN9AdGniiLNLZq4OaO6b7rpwAel5sYMrXHOzFwBPr2SVF8FCbNGsf74fVYHJ6CNmTdPMyeYiNBvzY+bAJmHQyEs0pTDin9K+rrhv+mZM+WcDQ8sGb1x88P19fUzNwBPL2dNL+ZMlSb7Nw2xCuPa0JRm7v0KjBcK0bwsObSSytuEEPewCgi18AZf/kUfntFTXmcrVaTpZj6jqUHA2MfMfeBowJmEMdgWj9qkZ05rGoDxgNrHsEZLMX8ZUpnZP3VXvlamAsaeJqDC6uokCzNcirB0DljKbYAsh1mjZRIQV9j0U58Onj//6ZWN8ufhM2o18PX8bQxwJsZkt+oZHNPGl02xiO7V5hk1jsNxPhWBHEnRMGcBBA3L5Y3r18vlcNIZYKuAyViy6yfIMk7+FZEHGqptfhMDc4p7fgSGkZJPjsMc8PNhtAcEwrc81FlpprZ+aFz9mTJYtFzHJGBIAmZbAeZyB3NgnxOw529QgXGRzDRuoJ8njaGOxrkCi0wa50p8GBGAVg+reAcPHnzwwUcefPDgwVthlB0NAC7PYaW2jyTGMwx+koIAGwU9qgDGWgIi3yOPPPTww9u3b3/owYO3BMgkTL1Fs9IWS1ieQTbMTUnAik8CptoAon7At53ZQw9tVUYJmOxJ/UTTxue4Ro6AzSE7IHQyABhhgFkbYEokrxlw+/aHH94aoqHgyxf+KONv0haJjGzCAMQ16WKJrZjzXtARcHONPcgxQINw+8OPbMXRErDr035j/G1q4w5LbUP8OQI8oLZaoll1cHG2jxHmBKEi4kNbIBSA2e+++4qseFOrl4zlDsUKKmCcAQb9ioI9XQ5BWK/V6tlYLpc7aEF8GJKlrZsl4E/7fyLdOqX1XrLOLwFvUiiJZWZ4y4Cna3199fpm8OLFHiQkRGYPPdK+5PAyA3wK4KR2qfdRO6G05gQ1qw6A9iAE567V+o6+VK/X6qc3LjJEYQ+2l5AL6MW1/B/xGJvTnuq99J+acyaDTaxOUC8oATsloHOdOV171rNrFyDW+nYsHqSCza2tgryb6fpmPxHOkwEfutj1wshU02MGDKmAjoT1l/CNP3vmmRdrdbCXX375ILctAWaT/9XP7JXHwYjPebWXheAQAxTzkfaAgtDjOfrss1+FpKnVNy9efDrXfmhmS0hPf4fz9V/uJXNIETOfMR8xFKRuxikI8TxrdeMTDh06BN6u1XZsrq2tZZ0ON4xd+v6u4LvA+Hqfco0/McUT8xEJGJGAzpqcfkH9lF3579eYLe7YbCdg19MXLHyPul4RkVNQDigUTCuALsPx4jPWj/r3Z5450QeM9XqP81sEoBTweeFgx8Vylc8KqNYZFwkrL+yyf17ze8++VO/r64s4voV72MrXe8n1yqYxhTcDKlni6mNv3YkQ7OhX632La2uuAnplhnC+3sebjh+EfNY5MQGKIIzFWvq4Z/Oom2MwZxarzgJ6f2rJ4N5ezQVwSJmuEGDJCthaQu/pN91c8yIOh7ZsIQdnv2lxcO9jbjVmedX4fKNQG1kSayOhd63mds1512+cCOnmFRGB7woBLz3m2AsCn1q8GSC7g4JnScQAdJFwrfabSZeOfeIo5EqtauPr6vqOxcGXHnO5punRVGWlggMyS4SPu1wJ12pvQ9M+6fzxR2s7zYTs7qQ/WxLEvQZOmqYr+aW4GZAqIUlIhM4SLu58DRfQJobQrPF49MWdtbWcme/pl7dt6yUHG3zjzoFcmDf3sKKjZi21CdDdyYt9b39NXjQcGwRTP/N7tb7amgkw9+t/2UaEF6SA1mU3aU1L9eaAVgmTLQkX+3Z+WTPb8clJEZeFF8DJp00OJsBtl40MfsqtxECKmF3PAKNGlhCgQrhFQLJxss/e3gmJwo5kY9zL25gZgI+7ZDDWQPMTYgE9EFAVVAAdEevOgMKQcIfB18UERC+37WKWbaHJ58X8VihWaFI8kRmh3cu5NoDfeLuvbzEi+XoEnwC89Jibgz324i0BWc9KhUYUazfCdoDaV3YSIePLJq2A7nxz9mkoLQ+WFB/bJbR7eSuAtQE+xtkAW/T5Tks2YvmNfMzTRJYaZ8K2Cn4ZWq++ejZnBWSEl5yWE5itOszjJeCAIqEsNYIwd0uA2mso4Sa7PGIDfMrVw453U9ANl/T9GgEoJGQadjkQtgX8LUrY52WTdSugNunGt+zYYrNFdOljqjQqYdaGmK21A9TeRsDTXnZ5yQLoJBOz4w53eyiA5GMjCiWhRBSAfS6FWrWdBNhzi4CO2vKpMQ4mXEIehSKVgVCqmGs1klijcNFPCqbMgJddAYccBfQUWRDiIqaQ0CDkGkoRCXErgP9KaYLrMUkz4OU3XAGXnQcYMXlXJUy7E4KnF3d+pR0fB8TbB5OpbSrgGx63cbglYMkn08QioSA0EE2AX0dzAew7ncLrm8nvKpW6xW3IQ5rzVEIswZkkVBIl2WMJRAXw6yceQDtx4oQjYH0Ar30pgC1vkx5ymwTwm1L4cMejUDgZM0WmStYEeKJef0Ba/QOHLKkNJOn66xVB2PI27iG3WcBCR4doGAIsTYSTOaGhIvgZ/iPAdx6w2Aff+BrY7wQgjccluo0i1tMkwl/92XWMawlIEmZkFIo8SUdkwTZUxKHldG3nO5rGsb4ExjWk/7335tcNwL463ugN9usrYJ9+8pb7alFLwMYSj8KAyJNO6WWRKgYiAD7zy70nJB5Z/UvC1fX6B+9IwFqEAPm3syKfvOW6XORpEYNsPI4HuIQskxXCGEc0AL/qKVj5vqQQ1t8xA/Kvt3V2pl5vsWIJgPOuF8jo5jKfyckyDo1IZKGYRECP538VwDr7R0F80wDkH0LffEm95XhhRABqLoWGbebBa+GASpg2CIWjs5s1AjxqAHI+AfjAe+8BIQc08YU6w/b7Bk2A2qRLM3sSL3rKKGxBGOupMMBdh37BCOuCTyTLeyfe/KD+HgPsTKl8oc7Qc9qkO+DyICA6S7ySkbWQS2j2MkUiG1i4goB4VIlCFfAb2u9++zUTIOcDBcPvuxJiFgOhSx6d5KUmYCVMS0Q+NpfgvD9jbzr6CyUQHzD4jCzuNPHhzbURVw2pzEy5XUo+oFZr5mROaEZMxbKn+7iEYIes5RqGFAb4Gs1LQvz7OJIv7E+//x3nOBuiJeHjbvy0bVYg6kQo/UyIydN9KuEhjEWF7703tfGpqalf1hBwLc3xDD6/P/ic5rgwM7TMdBxzrtd0TSdB30oPBK2EioixHrqsqLxzl9kKE3j6/6OBpJRieDz+GJ//585xxtNDc6uVS+w+TBshc7NEjESyO4Cwtqvl1+qJr7aZ6uy06Qf2nObQtIrYcwWkxUwqhk6EnQphDAnr/9aC7+iL6ODaWkTyhQ2+gee05qqtGso7Ht1cjFtDISFKyAhZLhtuNvycPt2nxqHNXnqBpp2LA2mLfKTfRU0rLFsIC5NyuUGbdP1c3LwoXgz4FEIhojlZUpuYAjXrRSdux1+s7STAEPvug4UPASegvR8blyW5Ob7aNO7jdwfkhD6fqDY2QvG9+1TPjkV0c+0BTAv+7gl8/EvtxE7Cqy12pjmemc/PbupZnp+fHxOmMMy3anhY08DDUCFUEGWfGF5bJI5arX6I2X/TZUUmXm1xLZhW5DP4An6nu46kTYy1BFyJy0ThGvJAxBZRIKKOgJkaqFGtI0gDjay+GY10GnQqX2vAwpjmPDnm1mA7k7FtbiQhZwwpOhKnv1Lrc7LaaX+nDc/P8Ahw1fU2gFXNuYhLW6CtC6o+oeGA2BHFIEREn4/yM40jS2WH2aKpiMm5fNcSwRcIXHSVsKC5XZ1QCGmvoIov6kQoEEPpSjSYFkJGzCYyw4RHfGxjDQR0nqFPjLsWaZWQf79TJeTbyoQlZKdf1yWhaiEznYonNtXwRZ9zBqQv5bQHZLsdQm/oQGjImNYTuq4GpMJmFY/hGfuSBH4OnrS3pWPj2tYAWRxmOKHJzVJFsEpCT1TYuZmFVeWseMEBgReNRmEstjXOE/xryVsB5HEIhEJEu4pw/hJ+4cEwfSCsmh2Pb+sCH1r6nx8i4aBi4mvdWwOEOGRfo4xKEQNBdYsjBhlELGbwIGiHE3gseYV+gXKxIz7ltiq2NUCxK2NUEZHvwqQy+sMlxlcNG7630jH1DPl8xXhHpgGTj9XV1dsAhFkUiVgyIlEiBg0GO5WFjuNJ+aLVMnzuq2zu6STjlgE9K6z7iqqEgQE7ox3NyByVjuQLJOLxjh++CmMJ3nk+eFuAoj8M+MT+bgGTjA6gQbOZ8GibuArIV/khI4EOpnD89gBZ99VRjvp8LRDdLGBVzxetgHw/NljkthKfG9BzmG2/WqlKxK0xDgTMeFRbqrjl3vCQwTLuFIS3BuhZ2U+b6HboJZ+xkV9AxKOzWeEIL6pj8h4+Yux1oeHd8vO3C+jJ52cJsVgMKHsNyj3zXE2lg9wAvHimo4ETwcK4QmgvNLcK6KHdhaiNRR0URndIn4kuitt64A51cprqVP5uBxAczWIxUeGCqOaGJul8VciNTPG6sn/imDuf+5XaNogYi/E4jGlRG6KLRZlvdR2yrDj8A/XTCvbQEzb5+fhYLNJeocVEgJ3cjTNqvBioFHETx3i+Yfk0NQ7vECDYgSW+L3ulVIoqJA6Gr5ZKJawrI0tWOjI3QPdr3Vuy/MklcnW8XKlULYqpmpYqFdoA89jwf7h8ksMYQiF4e3xgC/THASgrWTOoq5kRqLDnyLOt/4DAnCNgyynnFq2Rzzdm5fa18Y6ianxf/kxmdqTdn2Bw1NB1gf3Wbf8ImfhLAdyW6MmlLW1W7FRs7hyfsJVh1Z50TAgXW7Z7ueVuQvfBbISfs0rfPbPE4W3WmLthc2NfbD6PR2m4vph8nompLzafB7+UjeZcAf8fHwJ/Zst31/QAAAAASUVORK5CYII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7976" y="-936625"/>
            <a:ext cx="191452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sp>
        <p:nvSpPr>
          <p:cNvPr id="10" name="AutoShape 10" descr="Bilderesultat for SNAKKE I TELEFON"/>
          <p:cNvSpPr>
            <a:spLocks noChangeAspect="1" noChangeArrowheads="1"/>
          </p:cNvSpPr>
          <p:nvPr/>
        </p:nvSpPr>
        <p:spPr bwMode="auto">
          <a:xfrm>
            <a:off x="1828800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4100" name="Picture 4" descr="Helsedirektoratet – Store medisinske leksikon">
            <a:extLst>
              <a:ext uri="{FF2B5EF4-FFF2-40B4-BE49-F238E27FC236}">
                <a16:creationId xmlns:a16="http://schemas.microsoft.com/office/drawing/2014/main" id="{A7981AC6-03D6-8516-5905-7CEB7024B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116" y="297657"/>
            <a:ext cx="57150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95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: avrundede hjørner 14">
            <a:extLst>
              <a:ext uri="{FF2B5EF4-FFF2-40B4-BE49-F238E27FC236}">
                <a16:creationId xmlns:a16="http://schemas.microsoft.com/office/drawing/2014/main" id="{8EA1565A-4FF1-F25E-2518-6FE9BECBD683}"/>
              </a:ext>
            </a:extLst>
          </p:cNvPr>
          <p:cNvSpPr/>
          <p:nvPr/>
        </p:nvSpPr>
        <p:spPr>
          <a:xfrm>
            <a:off x="1902682" y="4105170"/>
            <a:ext cx="8386637" cy="12691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73DA01-AEFD-1413-B1FD-873C2818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75F953-DF2E-041F-7ADE-5FF6F76F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E76E94-F9A0-0CE4-2D5D-19AF8D7B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3</a:t>
            </a:fld>
            <a:endParaRPr lang="nn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575EB4B-5493-73AB-E13B-249673F90C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8404" y="41520"/>
            <a:ext cx="7204075" cy="1000125"/>
          </a:xfrm>
        </p:spPr>
        <p:txBody>
          <a:bodyPr/>
          <a:lstStyle/>
          <a:p>
            <a:r>
              <a:rPr lang="nb-NO" b="1" dirty="0">
                <a:solidFill>
                  <a:srgbClr val="9E3095"/>
                </a:solidFill>
                <a:latin typeface="CamingoDos Pro ExtraBold" panose="020B0903040302020203" pitchFamily="34" charset="0"/>
              </a:rPr>
              <a:t>De ulike digitale løsningene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6239A0FE-E32C-69EF-4BB4-8CEE6FD4D0DC}"/>
              </a:ext>
            </a:extLst>
          </p:cNvPr>
          <p:cNvGrpSpPr/>
          <p:nvPr/>
        </p:nvGrpSpPr>
        <p:grpSpPr>
          <a:xfrm>
            <a:off x="2127618" y="4163885"/>
            <a:ext cx="1482007" cy="1475592"/>
            <a:chOff x="2478260" y="1226194"/>
            <a:chExt cx="1482007" cy="1475592"/>
          </a:xfrm>
        </p:grpSpPr>
        <p:sp>
          <p:nvSpPr>
            <p:cNvPr id="11" name="Bindepunkt 10">
              <a:extLst>
                <a:ext uri="{FF2B5EF4-FFF2-40B4-BE49-F238E27FC236}">
                  <a16:creationId xmlns:a16="http://schemas.microsoft.com/office/drawing/2014/main" id="{20744EDC-E7D0-8C02-A588-267C5339038A}"/>
                </a:ext>
              </a:extLst>
            </p:cNvPr>
            <p:cNvSpPr/>
            <p:nvPr/>
          </p:nvSpPr>
          <p:spPr>
            <a:xfrm>
              <a:off x="2832556" y="1226194"/>
              <a:ext cx="765721" cy="820687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2" name="TekstSylinder 11">
              <a:extLst>
                <a:ext uri="{FF2B5EF4-FFF2-40B4-BE49-F238E27FC236}">
                  <a16:creationId xmlns:a16="http://schemas.microsoft.com/office/drawing/2014/main" id="{3E27CDD7-66E3-9125-E400-FDCBF85DCF84}"/>
                </a:ext>
              </a:extLst>
            </p:cNvPr>
            <p:cNvSpPr txBox="1"/>
            <p:nvPr/>
          </p:nvSpPr>
          <p:spPr>
            <a:xfrm>
              <a:off x="2478260" y="2055455"/>
              <a:ext cx="148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Altinn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3A510892-95BA-5AD2-A126-3345D2B851F0}"/>
              </a:ext>
            </a:extLst>
          </p:cNvPr>
          <p:cNvSpPr/>
          <p:nvPr/>
        </p:nvSpPr>
        <p:spPr>
          <a:xfrm>
            <a:off x="1902682" y="2460529"/>
            <a:ext cx="8386637" cy="126916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08234E1E-414C-DAF1-2101-DED2033CD8F9}"/>
              </a:ext>
            </a:extLst>
          </p:cNvPr>
          <p:cNvGrpSpPr/>
          <p:nvPr/>
        </p:nvGrpSpPr>
        <p:grpSpPr>
          <a:xfrm>
            <a:off x="2137698" y="2566232"/>
            <a:ext cx="1547177" cy="1441563"/>
            <a:chOff x="304800" y="1260223"/>
            <a:chExt cx="1547177" cy="1441563"/>
          </a:xfrm>
        </p:grpSpPr>
        <p:sp>
          <p:nvSpPr>
            <p:cNvPr id="7" name="Bindepunkt 6">
              <a:extLst>
                <a:ext uri="{FF2B5EF4-FFF2-40B4-BE49-F238E27FC236}">
                  <a16:creationId xmlns:a16="http://schemas.microsoft.com/office/drawing/2014/main" id="{D5E975F0-1ED6-99D9-E72C-203627927F45}"/>
                </a:ext>
              </a:extLst>
            </p:cNvPr>
            <p:cNvSpPr/>
            <p:nvPr/>
          </p:nvSpPr>
          <p:spPr>
            <a:xfrm>
              <a:off x="609600" y="1260223"/>
              <a:ext cx="666427" cy="615753"/>
            </a:xfrm>
            <a:prstGeom prst="flowChartConnector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9208D714-9F08-EB95-E5A8-C9D9E484EB01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b="1" dirty="0" err="1">
                  <a:solidFill>
                    <a:schemeClr val="bg1"/>
                  </a:solidFill>
                  <a:latin typeface="Raleway" pitchFamily="2" charset="0"/>
                </a:rPr>
                <a:t>Digipost</a:t>
              </a:r>
              <a:endParaRPr lang="nb-NO" b="1" dirty="0">
                <a:solidFill>
                  <a:schemeClr val="bg1"/>
                </a:solidFill>
                <a:latin typeface="Raleway" pitchFamily="2" charset="0"/>
              </a:endParaRPr>
            </a:p>
            <a:p>
              <a:endParaRPr lang="nb-NO" dirty="0"/>
            </a:p>
          </p:txBody>
        </p:sp>
      </p:grp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AAE2885-73E0-A491-BFDD-2340EC9E2EC6}"/>
              </a:ext>
            </a:extLst>
          </p:cNvPr>
          <p:cNvSpPr txBox="1"/>
          <p:nvPr/>
        </p:nvSpPr>
        <p:spPr>
          <a:xfrm>
            <a:off x="3834560" y="4278087"/>
            <a:ext cx="631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mingoDos Pro Light" panose="020B0303040302020203" pitchFamily="34" charset="0"/>
              </a:rPr>
              <a:t>Er en portal for digital dialog mellom næringslivet, privatpersoner og offentlige etater. Det er her man finne selvangivelsen og skattekortet sitt. </a:t>
            </a:r>
          </a:p>
        </p:txBody>
      </p:sp>
      <p:sp>
        <p:nvSpPr>
          <p:cNvPr id="33" name="TekstSylinder 32">
            <a:extLst>
              <a:ext uri="{FF2B5EF4-FFF2-40B4-BE49-F238E27FC236}">
                <a16:creationId xmlns:a16="http://schemas.microsoft.com/office/drawing/2014/main" id="{FAB60B85-070E-EADF-E609-C1BF3124472D}"/>
              </a:ext>
            </a:extLst>
          </p:cNvPr>
          <p:cNvSpPr txBox="1"/>
          <p:nvPr/>
        </p:nvSpPr>
        <p:spPr>
          <a:xfrm>
            <a:off x="3862362" y="2671487"/>
            <a:ext cx="631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  <a:latin typeface="CamingoDos Pro Light" panose="020B0303040302020203" pitchFamily="34" charset="0"/>
              </a:rPr>
              <a:t>Din elektroniske postkasse. Utviklet av Posten Norge AS. Her får man ofte helsepapirer, avtaledokumenter, fakturaer, PIN-koder. Gratis å motta post i </a:t>
            </a:r>
            <a:r>
              <a:rPr lang="nb-NO" dirty="0" err="1">
                <a:solidFill>
                  <a:schemeClr val="bg1"/>
                </a:solidFill>
                <a:latin typeface="CamingoDos Pro Light" panose="020B0303040302020203" pitchFamily="34" charset="0"/>
              </a:rPr>
              <a:t>Digipost</a:t>
            </a:r>
            <a:r>
              <a:rPr lang="nb-NO" dirty="0">
                <a:solidFill>
                  <a:schemeClr val="bg1"/>
                </a:solidFill>
                <a:latin typeface="CamingoDos Pro Light" panose="020B0303040302020203" pitchFamily="34" charset="0"/>
              </a:rPr>
              <a:t>.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9E76682C-D46E-0589-CEA3-1613B52759BF}"/>
              </a:ext>
            </a:extLst>
          </p:cNvPr>
          <p:cNvSpPr/>
          <p:nvPr/>
        </p:nvSpPr>
        <p:spPr>
          <a:xfrm>
            <a:off x="8961120" y="0"/>
            <a:ext cx="3302000" cy="2287612"/>
          </a:xfrm>
          <a:prstGeom prst="round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941921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575EB4B-5493-73AB-E13B-249673F90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latin typeface="CamingoDos Pro SemiBold" panose="020B0603040302020203" pitchFamily="34" charset="0"/>
              </a:rPr>
              <a:t>Oppgave</a:t>
            </a:r>
          </a:p>
        </p:txBody>
      </p:sp>
      <p:pic>
        <p:nvPicPr>
          <p:cNvPr id="8" name="Plassholder for innhold 7" descr="En lyspæren">
            <a:extLst>
              <a:ext uri="{FF2B5EF4-FFF2-40B4-BE49-F238E27FC236}">
                <a16:creationId xmlns:a16="http://schemas.microsoft.com/office/drawing/2014/main" id="{760B1587-CD71-9213-D45C-270D4ECE96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48840" y="-562429"/>
            <a:ext cx="3806825" cy="3806825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73DA01-AEFD-1413-B1FD-873C281897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88377" y="6451942"/>
            <a:ext cx="19604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r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5EEBD09-2991-2440-9960-75721461D5B8}" type="datetime2">
              <a:rPr lang="nn-NO" smtClean="0"/>
              <a:pPr/>
              <a:t>fredag 29. september 2023</a:t>
            </a:fld>
            <a:endParaRPr lang="nn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75F953-DF2E-041F-7ADE-5FF6F76F7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7206" y="6451942"/>
            <a:ext cx="5267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n-NO"/>
            </a:defPPr>
            <a:lvl1pPr marL="0" algn="l" defTabSz="457200" rtl="0" eaLnBrk="1" latinLnBrk="0" hangingPunct="1">
              <a:defRPr sz="900" kern="1200">
                <a:solidFill>
                  <a:srgbClr val="818E98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n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2E76E94-F9A0-0CE4-2D5D-19AF8D7B1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4</a:t>
            </a:fld>
            <a:endParaRPr lang="nn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EBAA21C-3677-0015-8D58-94995B78479C}"/>
              </a:ext>
            </a:extLst>
          </p:cNvPr>
          <p:cNvSpPr txBox="1"/>
          <p:nvPr/>
        </p:nvSpPr>
        <p:spPr>
          <a:xfrm>
            <a:off x="810042" y="4058287"/>
            <a:ext cx="894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mingoDos Pro Light" panose="020B0303040302020203" pitchFamily="34" charset="0"/>
              </a:rPr>
              <a:t>(«Oppskriften» på hvordan man logger seg inn på </a:t>
            </a:r>
            <a:r>
              <a:rPr lang="nb-NO" dirty="0" err="1">
                <a:latin typeface="CamingoDos Pro Light" panose="020B0303040302020203" pitchFamily="34" charset="0"/>
              </a:rPr>
              <a:t>Digipost</a:t>
            </a:r>
            <a:r>
              <a:rPr lang="nb-NO" dirty="0">
                <a:latin typeface="CamingoDos Pro Light" panose="020B0303040302020203" pitchFamily="34" charset="0"/>
              </a:rPr>
              <a:t> kommer på neste side)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F02FBEE9-90C4-3195-4905-BFB5F696F130}"/>
              </a:ext>
            </a:extLst>
          </p:cNvPr>
          <p:cNvSpPr txBox="1"/>
          <p:nvPr/>
        </p:nvSpPr>
        <p:spPr>
          <a:xfrm>
            <a:off x="793928" y="2626254"/>
            <a:ext cx="8491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CamingoDos Pro Light" panose="020B0303040302020203" pitchFamily="34" charset="0"/>
              </a:rPr>
              <a:t>Alle kursdeltakere som ønsker skal logge seg inn og opprette en bruker på </a:t>
            </a:r>
            <a:r>
              <a:rPr lang="nb-NO" dirty="0" err="1">
                <a:latin typeface="CamingoDos Pro Light" panose="020B0303040302020203" pitchFamily="34" charset="0"/>
              </a:rPr>
              <a:t>Digipost</a:t>
            </a:r>
            <a:r>
              <a:rPr lang="nb-NO" dirty="0">
                <a:latin typeface="CamingoDos Pro Light" panose="020B0303040302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200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5D504-4483-E83C-7B3C-41733B7C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74219"/>
            <a:ext cx="7203835" cy="1000533"/>
          </a:xfrm>
        </p:spPr>
        <p:txBody>
          <a:bodyPr/>
          <a:lstStyle/>
          <a:p>
            <a:r>
              <a:rPr lang="nb-NO" dirty="0" err="1">
                <a:solidFill>
                  <a:schemeClr val="tx1"/>
                </a:solidFill>
                <a:latin typeface="CamingoDos Pro SemiBold" panose="020B0603040302020203" pitchFamily="34" charset="0"/>
              </a:rPr>
              <a:t>Digipost</a:t>
            </a:r>
            <a:endParaRPr lang="nb-NO" dirty="0">
              <a:solidFill>
                <a:schemeClr val="tx1"/>
              </a:solidFill>
              <a:latin typeface="CamingoDos Pro SemiBold" panose="020B0603040302020203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FB8209-52CA-2FEE-FCB0-07C49049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309F82-2B2C-6E46-8661-E013D849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B79C6E-0029-1633-FEAD-C9642F8A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5</a:t>
            </a:fld>
            <a:endParaRPr lang="nn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50882D47-369E-E092-84E2-7DE0B32B7FE2}"/>
              </a:ext>
            </a:extLst>
          </p:cNvPr>
          <p:cNvGrpSpPr/>
          <p:nvPr/>
        </p:nvGrpSpPr>
        <p:grpSpPr>
          <a:xfrm>
            <a:off x="3178208" y="136525"/>
            <a:ext cx="2312383" cy="1473138"/>
            <a:chOff x="304800" y="1358128"/>
            <a:chExt cx="1547177" cy="930652"/>
          </a:xfrm>
        </p:grpSpPr>
        <p:sp>
          <p:nvSpPr>
            <p:cNvPr id="7" name="Bindepunkt 6">
              <a:extLst>
                <a:ext uri="{FF2B5EF4-FFF2-40B4-BE49-F238E27FC236}">
                  <a16:creationId xmlns:a16="http://schemas.microsoft.com/office/drawing/2014/main" id="{BC9C1D61-EA24-0652-BF1C-7E355D5B6110}"/>
                </a:ext>
              </a:extLst>
            </p:cNvPr>
            <p:cNvSpPr/>
            <p:nvPr/>
          </p:nvSpPr>
          <p:spPr>
            <a:xfrm>
              <a:off x="745175" y="1358128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3F45B8F6-7445-DBC3-1680-BB5478C1610C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23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b-NO" dirty="0"/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A2CE929-5677-B80C-69F0-2D30FCEFB845}"/>
              </a:ext>
            </a:extLst>
          </p:cNvPr>
          <p:cNvSpPr txBox="1"/>
          <p:nvPr/>
        </p:nvSpPr>
        <p:spPr>
          <a:xfrm>
            <a:off x="958457" y="2345288"/>
            <a:ext cx="5919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OBS! Når du registrerer deg som bruker av </a:t>
            </a:r>
            <a:r>
              <a:rPr lang="nb-NO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Digipost</a:t>
            </a: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 gir du tillatelse til at alle avsendere kan sende deg digitalt post i stedet for papirpost til den vanlige postkassen din. </a:t>
            </a:r>
            <a:b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</a:br>
            <a:endParaRPr lang="nb-NO" dirty="0">
              <a:solidFill>
                <a:srgbClr val="000000"/>
              </a:solidFill>
              <a:latin typeface="CamingoDos Pro Light" panose="020B0303040302020203" pitchFamily="34" charset="0"/>
            </a:endParaRPr>
          </a:p>
          <a:p>
            <a:r>
              <a:rPr lang="nb-NO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Digipost</a:t>
            </a: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 overtar for vanlig postforsendelse.</a:t>
            </a:r>
          </a:p>
        </p:txBody>
      </p:sp>
    </p:spTree>
    <p:extLst>
      <p:ext uri="{BB962C8B-B14F-4D97-AF65-F5344CB8AC3E}">
        <p14:creationId xmlns:p14="http://schemas.microsoft.com/office/powerpoint/2010/main" val="376106739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5D504-4483-E83C-7B3C-41733B7C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25057"/>
            <a:ext cx="7203835" cy="1000533"/>
          </a:xfrm>
        </p:spPr>
        <p:txBody>
          <a:bodyPr/>
          <a:lstStyle/>
          <a:p>
            <a:r>
              <a:rPr lang="nb-NO" dirty="0" err="1">
                <a:solidFill>
                  <a:srgbClr val="000000"/>
                </a:solidFill>
                <a:latin typeface="CamingoDos Pro SemiBold" panose="020B0603040302020203" pitchFamily="34" charset="0"/>
              </a:rPr>
              <a:t>Digipost</a:t>
            </a:r>
            <a:r>
              <a:rPr lang="nb-NO" dirty="0">
                <a:solidFill>
                  <a:srgbClr val="000000"/>
                </a:solidFill>
                <a:latin typeface="CamingoDos Pro SemiBold" panose="020B0603040302020203" pitchFamily="34" charset="0"/>
              </a:rPr>
              <a:t> – hvordan registrere?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FB8209-52CA-2FEE-FCB0-07C49049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309F82-2B2C-6E46-8661-E013D849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B79C6E-0029-1633-FEAD-C9642F8A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6</a:t>
            </a:fld>
            <a:endParaRPr lang="nn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50882D47-369E-E092-84E2-7DE0B32B7FE2}"/>
              </a:ext>
            </a:extLst>
          </p:cNvPr>
          <p:cNvGrpSpPr/>
          <p:nvPr/>
        </p:nvGrpSpPr>
        <p:grpSpPr>
          <a:xfrm>
            <a:off x="1524001" y="1348992"/>
            <a:ext cx="2312383" cy="1473138"/>
            <a:chOff x="304800" y="1358128"/>
            <a:chExt cx="1547177" cy="930652"/>
          </a:xfrm>
        </p:grpSpPr>
        <p:sp>
          <p:nvSpPr>
            <p:cNvPr id="7" name="Bindepunkt 6">
              <a:extLst>
                <a:ext uri="{FF2B5EF4-FFF2-40B4-BE49-F238E27FC236}">
                  <a16:creationId xmlns:a16="http://schemas.microsoft.com/office/drawing/2014/main" id="{BC9C1D61-EA24-0652-BF1C-7E355D5B6110}"/>
                </a:ext>
              </a:extLst>
            </p:cNvPr>
            <p:cNvSpPr/>
            <p:nvPr/>
          </p:nvSpPr>
          <p:spPr>
            <a:xfrm>
              <a:off x="745175" y="1358128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3F45B8F6-7445-DBC3-1680-BB5478C1610C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23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b-NO" dirty="0"/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A2CE929-5677-B80C-69F0-2D30FCEFB845}"/>
              </a:ext>
            </a:extLst>
          </p:cNvPr>
          <p:cNvSpPr txBox="1"/>
          <p:nvPr/>
        </p:nvSpPr>
        <p:spPr>
          <a:xfrm>
            <a:off x="3563798" y="1585009"/>
            <a:ext cx="7203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0000"/>
                </a:solidFill>
                <a:latin typeface="CamingoDos Pro Light" panose="020B0303040302020203" pitchFamily="34" charset="0"/>
              </a:rPr>
              <a:t>Steg 1</a:t>
            </a:r>
            <a:b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</a:br>
            <a:b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</a:b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Gå inn på digipost.no og velg «Registrer deg» øverst til høyre i menylinjen.</a:t>
            </a:r>
          </a:p>
          <a:p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Da blir du bedt om å bekrefte identiteten din ved hjelp av </a:t>
            </a:r>
            <a:r>
              <a:rPr lang="nb-NO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BankID</a:t>
            </a:r>
            <a:endParaRPr lang="nb-NO" dirty="0">
              <a:solidFill>
                <a:srgbClr val="000000"/>
              </a:solidFill>
              <a:latin typeface="CamingoDos Pro Light" panose="020B0303040302020203" pitchFamily="34" charset="0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6E0C0866-6765-8D4C-4927-18D041B207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3429001"/>
            <a:ext cx="8258413" cy="3388067"/>
          </a:xfrm>
          <a:prstGeom prst="rect">
            <a:avLst/>
          </a:prstGeom>
        </p:spPr>
      </p:pic>
      <p:sp>
        <p:nvSpPr>
          <p:cNvPr id="13" name="Pil: opp 12">
            <a:extLst>
              <a:ext uri="{FF2B5EF4-FFF2-40B4-BE49-F238E27FC236}">
                <a16:creationId xmlns:a16="http://schemas.microsoft.com/office/drawing/2014/main" id="{0018C4CC-32DB-DCEA-A4EC-3ADDAF269FD9}"/>
              </a:ext>
            </a:extLst>
          </p:cNvPr>
          <p:cNvSpPr/>
          <p:nvPr/>
        </p:nvSpPr>
        <p:spPr>
          <a:xfrm>
            <a:off x="8068912" y="6202853"/>
            <a:ext cx="241300" cy="40005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45571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16458 L 0.00382 -0.2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5D504-4483-E83C-7B3C-41733B7C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130233"/>
            <a:ext cx="7203835" cy="1000533"/>
          </a:xfrm>
        </p:spPr>
        <p:txBody>
          <a:bodyPr/>
          <a:lstStyle/>
          <a:p>
            <a:r>
              <a:rPr lang="nb-NO" dirty="0" err="1">
                <a:solidFill>
                  <a:srgbClr val="000000"/>
                </a:solidFill>
                <a:latin typeface="CamingoDos Pro SemiBold" panose="020B0603040302020203" pitchFamily="34" charset="0"/>
              </a:rPr>
              <a:t>Digipost</a:t>
            </a:r>
            <a:r>
              <a:rPr lang="nb-NO" dirty="0">
                <a:solidFill>
                  <a:srgbClr val="000000"/>
                </a:solidFill>
                <a:latin typeface="CamingoDos Pro SemiBold" panose="020B0603040302020203" pitchFamily="34" charset="0"/>
              </a:rPr>
              <a:t> – hvordan registrere?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FB8209-52CA-2FEE-FCB0-07C49049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309F82-2B2C-6E46-8661-E013D849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B79C6E-0029-1633-FEAD-C9642F8A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7</a:t>
            </a:fld>
            <a:endParaRPr lang="nn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50882D47-369E-E092-84E2-7DE0B32B7FE2}"/>
              </a:ext>
            </a:extLst>
          </p:cNvPr>
          <p:cNvGrpSpPr/>
          <p:nvPr/>
        </p:nvGrpSpPr>
        <p:grpSpPr>
          <a:xfrm>
            <a:off x="1578430" y="1533851"/>
            <a:ext cx="2312383" cy="1473138"/>
            <a:chOff x="304800" y="1358128"/>
            <a:chExt cx="1547177" cy="930652"/>
          </a:xfrm>
        </p:grpSpPr>
        <p:sp>
          <p:nvSpPr>
            <p:cNvPr id="7" name="Bindepunkt 6">
              <a:extLst>
                <a:ext uri="{FF2B5EF4-FFF2-40B4-BE49-F238E27FC236}">
                  <a16:creationId xmlns:a16="http://schemas.microsoft.com/office/drawing/2014/main" id="{BC9C1D61-EA24-0652-BF1C-7E355D5B6110}"/>
                </a:ext>
              </a:extLst>
            </p:cNvPr>
            <p:cNvSpPr/>
            <p:nvPr/>
          </p:nvSpPr>
          <p:spPr>
            <a:xfrm>
              <a:off x="745175" y="1358128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3F45B8F6-7445-DBC3-1680-BB5478C1610C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23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b-NO" dirty="0"/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A2CE929-5677-B80C-69F0-2D30FCEFB845}"/>
              </a:ext>
            </a:extLst>
          </p:cNvPr>
          <p:cNvSpPr txBox="1"/>
          <p:nvPr/>
        </p:nvSpPr>
        <p:spPr>
          <a:xfrm>
            <a:off x="3563798" y="1585009"/>
            <a:ext cx="72038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nb-NO" b="1" dirty="0">
                <a:solidFill>
                  <a:srgbClr val="000000"/>
                </a:solidFill>
                <a:latin typeface="CamingoDos Pro Light" panose="020B0303040302020203" pitchFamily="34" charset="0"/>
              </a:rPr>
              <a:t>Steg 2</a:t>
            </a:r>
            <a:b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</a:br>
            <a:b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</a:b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Hver enkelt avsender er underlagt strenge juridiske krav, derfor blir du bedt om å gi et særskilt samtykke på siden «Samtykke til elektronisk kommunikasjon»</a:t>
            </a:r>
          </a:p>
          <a:p>
            <a:pPr algn="l" fontAlgn="base"/>
            <a:endParaRPr lang="nb-NO" dirty="0">
              <a:solidFill>
                <a:srgbClr val="000000"/>
              </a:solidFill>
              <a:latin typeface="CamingoDos Pro Light" panose="020B0303040302020203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Trykk på knappen «Jeg samtykker»</a:t>
            </a:r>
          </a:p>
          <a:p>
            <a:pPr algn="l" fontAlgn="base"/>
            <a:endParaRPr lang="nb-NO" dirty="0">
              <a:solidFill>
                <a:srgbClr val="000000"/>
              </a:solidFill>
              <a:latin typeface="CamingoDos Pro Light" panose="020B0303040302020203" pitchFamily="34" charset="0"/>
            </a:endParaRPr>
          </a:p>
          <a:p>
            <a:pPr algn="l" fontAlgn="base"/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Dette innebærer at avsendere kan velge om de vil sende deg posten digitalt eller fysisk.</a:t>
            </a:r>
          </a:p>
        </p:txBody>
      </p:sp>
    </p:spTree>
    <p:extLst>
      <p:ext uri="{BB962C8B-B14F-4D97-AF65-F5344CB8AC3E}">
        <p14:creationId xmlns:p14="http://schemas.microsoft.com/office/powerpoint/2010/main" val="282754341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45D504-4483-E83C-7B3C-41733B7CE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16" y="154881"/>
            <a:ext cx="7203835" cy="1000533"/>
          </a:xfrm>
        </p:spPr>
        <p:txBody>
          <a:bodyPr/>
          <a:lstStyle/>
          <a:p>
            <a:r>
              <a:rPr lang="nb-NO" dirty="0" err="1">
                <a:solidFill>
                  <a:srgbClr val="000000"/>
                </a:solidFill>
                <a:latin typeface="CamingoDos Pro SemiBold" panose="020B0603040302020203" pitchFamily="34" charset="0"/>
              </a:rPr>
              <a:t>Digipost</a:t>
            </a:r>
            <a:r>
              <a:rPr lang="nb-NO" dirty="0">
                <a:solidFill>
                  <a:srgbClr val="000000"/>
                </a:solidFill>
                <a:latin typeface="CamingoDos Pro SemiBold" panose="020B0603040302020203" pitchFamily="34" charset="0"/>
              </a:rPr>
              <a:t> – hvordan registrere?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FB8209-52CA-2FEE-FCB0-07C49049C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6309F82-2B2C-6E46-8661-E013D849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8B79C6E-0029-1633-FEAD-C9642F8AE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8</a:t>
            </a:fld>
            <a:endParaRPr lang="nn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50882D47-369E-E092-84E2-7DE0B32B7FE2}"/>
              </a:ext>
            </a:extLst>
          </p:cNvPr>
          <p:cNvGrpSpPr/>
          <p:nvPr/>
        </p:nvGrpSpPr>
        <p:grpSpPr>
          <a:xfrm>
            <a:off x="1524001" y="1348992"/>
            <a:ext cx="2312383" cy="1473138"/>
            <a:chOff x="304800" y="1358128"/>
            <a:chExt cx="1547177" cy="930652"/>
          </a:xfrm>
        </p:grpSpPr>
        <p:sp>
          <p:nvSpPr>
            <p:cNvPr id="7" name="Bindepunkt 6">
              <a:extLst>
                <a:ext uri="{FF2B5EF4-FFF2-40B4-BE49-F238E27FC236}">
                  <a16:creationId xmlns:a16="http://schemas.microsoft.com/office/drawing/2014/main" id="{BC9C1D61-EA24-0652-BF1C-7E355D5B6110}"/>
                </a:ext>
              </a:extLst>
            </p:cNvPr>
            <p:cNvSpPr/>
            <p:nvPr/>
          </p:nvSpPr>
          <p:spPr>
            <a:xfrm>
              <a:off x="745175" y="1358128"/>
              <a:ext cx="666427" cy="615753"/>
            </a:xfrm>
            <a:prstGeom prst="flowChartConnector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TekstSylinder 7">
              <a:extLst>
                <a:ext uri="{FF2B5EF4-FFF2-40B4-BE49-F238E27FC236}">
                  <a16:creationId xmlns:a16="http://schemas.microsoft.com/office/drawing/2014/main" id="{3F45B8F6-7445-DBC3-1680-BB5478C1610C}"/>
                </a:ext>
              </a:extLst>
            </p:cNvPr>
            <p:cNvSpPr txBox="1"/>
            <p:nvPr/>
          </p:nvSpPr>
          <p:spPr>
            <a:xfrm>
              <a:off x="304800" y="2055455"/>
              <a:ext cx="1547177" cy="233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nb-NO" dirty="0"/>
            </a:p>
          </p:txBody>
        </p:sp>
      </p:grp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A2CE929-5677-B80C-69F0-2D30FCEFB845}"/>
              </a:ext>
            </a:extLst>
          </p:cNvPr>
          <p:cNvSpPr txBox="1"/>
          <p:nvPr/>
        </p:nvSpPr>
        <p:spPr>
          <a:xfrm>
            <a:off x="3563798" y="1585009"/>
            <a:ext cx="72038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/>
            <a:r>
              <a:rPr lang="nb-NO" b="1" dirty="0">
                <a:solidFill>
                  <a:srgbClr val="000000"/>
                </a:solidFill>
                <a:latin typeface="CamingoDos Pro Light" panose="020B0303040302020203" pitchFamily="34" charset="0"/>
              </a:rPr>
              <a:t>Steg 3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nb-NO" b="1" dirty="0">
              <a:solidFill>
                <a:srgbClr val="000000"/>
              </a:solidFill>
              <a:latin typeface="CamingoDos Pro Light" panose="020B0303040302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E-postadresse og mobilnummer vil være </a:t>
            </a:r>
            <a:r>
              <a:rPr lang="nb-NO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preutfylt</a:t>
            </a: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 om det finnes opplysninger om deg i Kontakt- og Reservasjonsregisteret til Direktoratet for forvaltning- og IKT (</a:t>
            </a:r>
            <a:r>
              <a:rPr lang="nb-NO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Difi</a:t>
            </a: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)</a:t>
            </a:r>
            <a:b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</a:br>
            <a:endParaRPr lang="nb-NO" dirty="0">
              <a:solidFill>
                <a:srgbClr val="000000"/>
              </a:solidFill>
              <a:latin typeface="CamingoDos Pro Light" panose="020B0303040302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Hvis det ikke finnes noen opplysninger om deg vil en dialog fra </a:t>
            </a:r>
            <a:r>
              <a:rPr lang="nb-NO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Difi</a:t>
            </a: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 komme opp der du selv velger om du vil legge til dette i registeret, eller gå videre å fylle det ut kun til bruk i registreringen av </a:t>
            </a:r>
            <a:r>
              <a:rPr lang="nb-NO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Digipost</a:t>
            </a: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-konto.</a:t>
            </a:r>
            <a:b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</a:br>
            <a:endParaRPr lang="nb-NO" dirty="0">
              <a:solidFill>
                <a:srgbClr val="000000"/>
              </a:solidFill>
              <a:latin typeface="CamingoDos Pro Light" panose="020B0303040302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Huk av i boksen for «avtalevilkår» og «personvernerklæring»</a:t>
            </a:r>
            <a:b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</a:br>
            <a:endParaRPr lang="nb-NO" dirty="0">
              <a:solidFill>
                <a:srgbClr val="000000"/>
              </a:solidFill>
              <a:latin typeface="CamingoDos Pro Light" panose="020B0303040302020203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Klikk på «Lag </a:t>
            </a:r>
            <a:r>
              <a:rPr lang="nb-NO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Digipost</a:t>
            </a:r>
            <a:r>
              <a:rPr lang="nb-NO" dirty="0">
                <a:solidFill>
                  <a:srgbClr val="000000"/>
                </a:solidFill>
                <a:latin typeface="CamingoDos Pro Light" panose="020B0303040302020203" pitchFamily="34" charset="0"/>
              </a:rPr>
              <a:t>-konto» og din konto blir opprettet</a:t>
            </a:r>
          </a:p>
        </p:txBody>
      </p:sp>
      <p:sp>
        <p:nvSpPr>
          <p:cNvPr id="13" name="Pil: opp 12">
            <a:extLst>
              <a:ext uri="{FF2B5EF4-FFF2-40B4-BE49-F238E27FC236}">
                <a16:creationId xmlns:a16="http://schemas.microsoft.com/office/drawing/2014/main" id="{0018C4CC-32DB-DCEA-A4EC-3ADDAF269FD9}"/>
              </a:ext>
            </a:extLst>
          </p:cNvPr>
          <p:cNvSpPr/>
          <p:nvPr/>
        </p:nvSpPr>
        <p:spPr>
          <a:xfrm>
            <a:off x="8068912" y="6202853"/>
            <a:ext cx="241300" cy="400050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834958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16458 L 0.00382 -0.279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AA6531-FDE4-89AF-A120-C6A2ED926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8168" y="1139458"/>
            <a:ext cx="5267205" cy="1000533"/>
          </a:xfrm>
        </p:spPr>
        <p:txBody>
          <a:bodyPr/>
          <a:lstStyle/>
          <a:p>
            <a:r>
              <a:rPr lang="nb-NO" dirty="0" err="1">
                <a:latin typeface="CamingoDos Pro SemiBold" panose="020B0603040302020203" pitchFamily="34" charset="0"/>
              </a:rPr>
              <a:t>Altinn</a:t>
            </a:r>
            <a:endParaRPr lang="nb-NO" dirty="0">
              <a:latin typeface="CamingoDos Pro SemiBold" panose="020B0603040302020203" pitchFamily="34" charset="0"/>
            </a:endParaRP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5C5C522-E9E3-C0F1-81C7-D098EB29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n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5F30014-AB21-75FF-F0DE-9872DC3D9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FCF9B0E-D78C-928A-B1EE-3B3DDA9EC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C7334-033F-3640-8EC4-D366BF57E853}" type="slidenum">
              <a:rPr lang="nn-NO" smtClean="0"/>
              <a:pPr/>
              <a:t>9</a:t>
            </a:fld>
            <a:endParaRPr lang="nn-NO"/>
          </a:p>
        </p:txBody>
      </p:sp>
      <p:sp>
        <p:nvSpPr>
          <p:cNvPr id="6" name="Bindepunkt 5">
            <a:extLst>
              <a:ext uri="{FF2B5EF4-FFF2-40B4-BE49-F238E27FC236}">
                <a16:creationId xmlns:a16="http://schemas.microsoft.com/office/drawing/2014/main" id="{54E6101C-1477-5310-6B6A-323196A469A3}"/>
              </a:ext>
            </a:extLst>
          </p:cNvPr>
          <p:cNvSpPr/>
          <p:nvPr/>
        </p:nvSpPr>
        <p:spPr>
          <a:xfrm>
            <a:off x="1942174" y="1139457"/>
            <a:ext cx="1848787" cy="1555572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DD87369-BC51-1479-1239-56C9876D16F0}"/>
              </a:ext>
            </a:extLst>
          </p:cNvPr>
          <p:cNvSpPr txBox="1"/>
          <p:nvPr/>
        </p:nvSpPr>
        <p:spPr>
          <a:xfrm>
            <a:off x="3269672" y="3464448"/>
            <a:ext cx="623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rgbClr val="000000"/>
                </a:solidFill>
                <a:latin typeface="CamingoDos Pro Light" panose="020B0303040302020203" pitchFamily="34" charset="0"/>
              </a:rPr>
              <a:t>Prøv å logge inn på </a:t>
            </a:r>
            <a:r>
              <a:rPr lang="nb-NO" b="1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Altinn</a:t>
            </a:r>
            <a:r>
              <a:rPr lang="nb-NO" b="1" dirty="0">
                <a:solidFill>
                  <a:srgbClr val="000000"/>
                </a:solidFill>
                <a:latin typeface="CamingoDos Pro Light" panose="020B0303040302020203" pitchFamily="34" charset="0"/>
              </a:rPr>
              <a:t> ved å bruke </a:t>
            </a:r>
            <a:r>
              <a:rPr lang="nb-NO" b="1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BankID</a:t>
            </a:r>
            <a:r>
              <a:rPr lang="nb-NO" b="1" dirty="0">
                <a:solidFill>
                  <a:srgbClr val="000000"/>
                </a:solidFill>
                <a:latin typeface="CamingoDos Pro Light" panose="020B0303040302020203" pitchFamily="34" charset="0"/>
              </a:rPr>
              <a:t>. </a:t>
            </a:r>
          </a:p>
          <a:p>
            <a:endParaRPr lang="nb-NO" b="1" dirty="0">
              <a:solidFill>
                <a:srgbClr val="000000"/>
              </a:solidFill>
              <a:latin typeface="CamingoDos Pro Light" panose="020B0303040302020203" pitchFamily="34" charset="0"/>
            </a:endParaRPr>
          </a:p>
          <a:p>
            <a:r>
              <a:rPr lang="nb-NO" b="1" dirty="0">
                <a:solidFill>
                  <a:srgbClr val="000000"/>
                </a:solidFill>
                <a:latin typeface="CamingoDos Pro Light" panose="020B0303040302020203" pitchFamily="34" charset="0"/>
              </a:rPr>
              <a:t>Er det noe i </a:t>
            </a:r>
            <a:r>
              <a:rPr lang="nb-NO" b="1" dirty="0" err="1">
                <a:solidFill>
                  <a:srgbClr val="000000"/>
                </a:solidFill>
                <a:latin typeface="CamingoDos Pro Light" panose="020B0303040302020203" pitchFamily="34" charset="0"/>
              </a:rPr>
              <a:t>Altinn</a:t>
            </a:r>
            <a:r>
              <a:rPr lang="nb-NO" b="1" dirty="0">
                <a:solidFill>
                  <a:srgbClr val="000000"/>
                </a:solidFill>
                <a:latin typeface="CamingoDos Pro Light" panose="020B0303040302020203" pitchFamily="34" charset="0"/>
              </a:rPr>
              <a:t> som jeg trenger? </a:t>
            </a:r>
          </a:p>
        </p:txBody>
      </p:sp>
    </p:spTree>
    <p:extLst>
      <p:ext uri="{BB962C8B-B14F-4D97-AF65-F5344CB8AC3E}">
        <p14:creationId xmlns:p14="http://schemas.microsoft.com/office/powerpoint/2010/main" val="106654062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ma">
  <a:themeElements>
    <a:clrScheme name="LHL 4">
      <a:dk1>
        <a:srgbClr val="000000"/>
      </a:dk1>
      <a:lt1>
        <a:srgbClr val="FFFFFF"/>
      </a:lt1>
      <a:dk2>
        <a:srgbClr val="431E61"/>
      </a:dk2>
      <a:lt2>
        <a:srgbClr val="F0F0F0"/>
      </a:lt2>
      <a:accent1>
        <a:srgbClr val="431E61"/>
      </a:accent1>
      <a:accent2>
        <a:srgbClr val="9E3095"/>
      </a:accent2>
      <a:accent3>
        <a:srgbClr val="005582"/>
      </a:accent3>
      <a:accent4>
        <a:srgbClr val="2189A4"/>
      </a:accent4>
      <a:accent5>
        <a:srgbClr val="468246"/>
      </a:accent5>
      <a:accent6>
        <a:srgbClr val="A5D782"/>
      </a:accent6>
      <a:hlink>
        <a:srgbClr val="81CAE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HL_ppt_16_9_mal" id="{EB8A3A14-FF5C-8345-A0E6-2F3DA01B3D2A}" vid="{7FB6E95C-CA2B-AC42-965A-07DF1E4D433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LHL mal</Template>
  <TotalTime>14</TotalTime>
  <Words>1073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Brukte skrifter</vt:lpstr>
      </vt:variant>
      <vt:variant>
        <vt:i4>13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25" baseType="lpstr">
      <vt:lpstr>.AppleSystemUIFont</vt:lpstr>
      <vt:lpstr>arial</vt:lpstr>
      <vt:lpstr>arial</vt:lpstr>
      <vt:lpstr>basis-grotesque-pro</vt:lpstr>
      <vt:lpstr>Calibri</vt:lpstr>
      <vt:lpstr>Calibri Light</vt:lpstr>
      <vt:lpstr>CamingoDos Pro ExtraBold</vt:lpstr>
      <vt:lpstr>CamingoDos Pro Light</vt:lpstr>
      <vt:lpstr>CamingoDos Pro SemiBold</vt:lpstr>
      <vt:lpstr>Google Sans</vt:lpstr>
      <vt:lpstr>Posten Sans Regular</vt:lpstr>
      <vt:lpstr>Raleway</vt:lpstr>
      <vt:lpstr>Work Sans</vt:lpstr>
      <vt:lpstr>Office-tema</vt:lpstr>
      <vt:lpstr>IKT-opplæring i regi av LHL</vt:lpstr>
      <vt:lpstr>Målet med kurset:</vt:lpstr>
      <vt:lpstr>De ulike digitale løsningene</vt:lpstr>
      <vt:lpstr>Oppgave</vt:lpstr>
      <vt:lpstr>Digipost</vt:lpstr>
      <vt:lpstr>Digipost – hvordan registrere?</vt:lpstr>
      <vt:lpstr>Digipost – hvordan registrere?</vt:lpstr>
      <vt:lpstr>Digipost – hvordan registrere?</vt:lpstr>
      <vt:lpstr>Altinn</vt:lpstr>
      <vt:lpstr>Hva trenger jeg hjelp med videre?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IKT-opplæring i regi av LHL</dc:title>
  <dc:creator>Frøydis Myrhaug Danielsen</dc:creator>
  <cp:lastModifiedBy>Frank Rosendahl Slettebakken</cp:lastModifiedBy>
  <cp:revision>2</cp:revision>
  <dcterms:created xsi:type="dcterms:W3CDTF">2023-09-28T08:22:36Z</dcterms:created>
  <dcterms:modified xsi:type="dcterms:W3CDTF">2023-09-29T08:45:23Z</dcterms:modified>
</cp:coreProperties>
</file>